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4" r:id="rId1"/>
    <p:sldMasterId id="2147483716" r:id="rId2"/>
  </p:sldMasterIdLst>
  <p:notesMasterIdLst>
    <p:notesMasterId r:id="rId78"/>
  </p:notesMasterIdLst>
  <p:sldIdLst>
    <p:sldId id="256" r:id="rId3"/>
    <p:sldId id="257" r:id="rId4"/>
    <p:sldId id="288" r:id="rId5"/>
    <p:sldId id="318" r:id="rId6"/>
    <p:sldId id="280" r:id="rId7"/>
    <p:sldId id="319" r:id="rId8"/>
    <p:sldId id="320" r:id="rId9"/>
    <p:sldId id="321" r:id="rId10"/>
    <p:sldId id="304" r:id="rId11"/>
    <p:sldId id="305" r:id="rId12"/>
    <p:sldId id="306" r:id="rId13"/>
    <p:sldId id="307" r:id="rId14"/>
    <p:sldId id="309" r:id="rId15"/>
    <p:sldId id="308" r:id="rId16"/>
    <p:sldId id="311" r:id="rId17"/>
    <p:sldId id="312" r:id="rId18"/>
    <p:sldId id="313" r:id="rId19"/>
    <p:sldId id="315" r:id="rId20"/>
    <p:sldId id="316" r:id="rId21"/>
    <p:sldId id="317" r:id="rId22"/>
    <p:sldId id="322" r:id="rId23"/>
    <p:sldId id="323" r:id="rId24"/>
    <p:sldId id="324" r:id="rId25"/>
    <p:sldId id="330" r:id="rId26"/>
    <p:sldId id="348" r:id="rId27"/>
    <p:sldId id="325" r:id="rId28"/>
    <p:sldId id="326" r:id="rId29"/>
    <p:sldId id="328" r:id="rId30"/>
    <p:sldId id="329" r:id="rId31"/>
    <p:sldId id="332" r:id="rId32"/>
    <p:sldId id="333" r:id="rId33"/>
    <p:sldId id="334" r:id="rId34"/>
    <p:sldId id="335" r:id="rId35"/>
    <p:sldId id="338" r:id="rId36"/>
    <p:sldId id="336" r:id="rId37"/>
    <p:sldId id="339" r:id="rId38"/>
    <p:sldId id="337" r:id="rId39"/>
    <p:sldId id="340" r:id="rId40"/>
    <p:sldId id="342" r:id="rId41"/>
    <p:sldId id="341" r:id="rId42"/>
    <p:sldId id="343" r:id="rId43"/>
    <p:sldId id="344" r:id="rId44"/>
    <p:sldId id="345" r:id="rId45"/>
    <p:sldId id="346" r:id="rId46"/>
    <p:sldId id="347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3" r:id="rId61"/>
    <p:sldId id="362" r:id="rId62"/>
    <p:sldId id="364" r:id="rId63"/>
    <p:sldId id="366" r:id="rId64"/>
    <p:sldId id="367" r:id="rId65"/>
    <p:sldId id="369" r:id="rId66"/>
    <p:sldId id="379" r:id="rId67"/>
    <p:sldId id="368" r:id="rId68"/>
    <p:sldId id="370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78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0066FF"/>
    <a:srgbClr val="CCFFFF"/>
    <a:srgbClr val="CCCCFF"/>
    <a:srgbClr val="FFFFCC"/>
    <a:srgbClr val="CCECFF"/>
    <a:srgbClr val="0033CC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B88FED-A151-4109-98C4-E45CC2DDB5D1}" v="2" dt="2023-11-05T16:13:06.071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9050" autoAdjust="0"/>
  </p:normalViewPr>
  <p:slideViewPr>
    <p:cSldViewPr snapToGrid="0">
      <p:cViewPr varScale="1">
        <p:scale>
          <a:sx n="109" d="100"/>
          <a:sy n="109" d="100"/>
        </p:scale>
        <p:origin x="3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bao" userId="60f87d71-f48e-426d-9a55-4766703778a1" providerId="ADAL" clId="{87B88FED-A151-4109-98C4-E45CC2DDB5D1}"/>
    <pc:docChg chg="undo custSel modSld">
      <pc:chgData name="Maxbao" userId="60f87d71-f48e-426d-9a55-4766703778a1" providerId="ADAL" clId="{87B88FED-A151-4109-98C4-E45CC2DDB5D1}" dt="2023-11-05T16:53:52.884" v="36" actId="14100"/>
      <pc:docMkLst>
        <pc:docMk/>
      </pc:docMkLst>
      <pc:sldChg chg="modSp">
        <pc:chgData name="Maxbao" userId="60f87d71-f48e-426d-9a55-4766703778a1" providerId="ADAL" clId="{87B88FED-A151-4109-98C4-E45CC2DDB5D1}" dt="2023-11-05T16:13:06.071" v="1" actId="1076"/>
        <pc:sldMkLst>
          <pc:docMk/>
          <pc:sldMk cId="2917412289" sldId="308"/>
        </pc:sldMkLst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34" creationId="{083C45DE-5C42-43B5-B7AE-0635B76249D0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35" creationId="{34E2DBF8-F1AD-4139-9482-CCDF6A040EA5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36" creationId="{FFA43C89-8E97-4657-9B8B-393A7CAE95BC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37" creationId="{3E60F7B3-7FBB-4B29-B397-C8C3ADD9A32A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38" creationId="{0924402C-07A8-43D9-8294-0B7542273578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39" creationId="{9C66DE14-2FB7-4A44-B093-35B89A66B902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40" creationId="{1C1BACB9-CC13-4867-A699-DD95F6956F5B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41" creationId="{C516FA70-BD97-4422-A9F3-F9740CF28503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42" creationId="{E35DBD24-30D3-44CE-8D2B-FBF1E49E5F59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43" creationId="{28510AE7-06C1-4220-B011-280CFABF406E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44" creationId="{E31FB41A-1CB2-490E-8106-C5BC75507312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45" creationId="{1D89CF76-2CA7-4ACE-9A5A-0A6DC6D2ED6A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46" creationId="{A3D3B411-421A-4003-8DE7-45D744C73A5F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47" creationId="{29B81656-A885-4A5F-9B44-0323E62357FC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48" creationId="{9C89C460-D221-43E0-8F74-6E0719234D3B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49" creationId="{DCB30B08-0363-46B8-9449-6F12EEAC0703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50" creationId="{3298CFC6-A18A-49B0-9C85-2536825FAF8A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51" creationId="{57F887F3-687D-45AB-94E6-14800370F4AF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52" creationId="{42B57C5A-7176-4CD9-A312-A26F1C15ED66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53" creationId="{665FA4EA-2295-4D70-90E2-8050C8510DB1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54" creationId="{C9ECBFE8-23B6-41BA-9C01-AF4B47C505CB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55" creationId="{4BED94D4-51BF-42C8-953C-FC00E528BE71}"/>
          </ac:spMkLst>
        </pc:spChg>
        <pc:spChg chg="mod">
          <ac:chgData name="Maxbao" userId="60f87d71-f48e-426d-9a55-4766703778a1" providerId="ADAL" clId="{87B88FED-A151-4109-98C4-E45CC2DDB5D1}" dt="2023-11-05T16:13:06.071" v="1" actId="1076"/>
          <ac:spMkLst>
            <pc:docMk/>
            <pc:sldMk cId="2917412289" sldId="308"/>
            <ac:spMk id="56" creationId="{B7D13570-C0DA-45E2-BDE0-472EBAEE7800}"/>
          </ac:spMkLst>
        </pc:spChg>
        <pc:grpChg chg="mod">
          <ac:chgData name="Maxbao" userId="60f87d71-f48e-426d-9a55-4766703778a1" providerId="ADAL" clId="{87B88FED-A151-4109-98C4-E45CC2DDB5D1}" dt="2023-11-05T16:13:06.071" v="1" actId="1076"/>
          <ac:grpSpMkLst>
            <pc:docMk/>
            <pc:sldMk cId="2917412289" sldId="308"/>
            <ac:grpSpMk id="33" creationId="{EE0D2A97-C613-4313-A08F-CEDD6C453020}"/>
          </ac:grpSpMkLst>
        </pc:grpChg>
      </pc:sldChg>
      <pc:sldChg chg="modSp mod">
        <pc:chgData name="Maxbao" userId="60f87d71-f48e-426d-9a55-4766703778a1" providerId="ADAL" clId="{87B88FED-A151-4109-98C4-E45CC2DDB5D1}" dt="2023-11-05T16:18:13.996" v="22" actId="20577"/>
        <pc:sldMkLst>
          <pc:docMk/>
          <pc:sldMk cId="796879533" sldId="316"/>
        </pc:sldMkLst>
        <pc:spChg chg="mod">
          <ac:chgData name="Maxbao" userId="60f87d71-f48e-426d-9a55-4766703778a1" providerId="ADAL" clId="{87B88FED-A151-4109-98C4-E45CC2DDB5D1}" dt="2023-11-05T16:18:13.996" v="22" actId="20577"/>
          <ac:spMkLst>
            <pc:docMk/>
            <pc:sldMk cId="796879533" sldId="316"/>
            <ac:spMk id="3" creationId="{F9AF59DC-650D-4B87-B898-8E79E9282313}"/>
          </ac:spMkLst>
        </pc:spChg>
      </pc:sldChg>
      <pc:sldChg chg="modSp mod">
        <pc:chgData name="Maxbao" userId="60f87d71-f48e-426d-9a55-4766703778a1" providerId="ADAL" clId="{87B88FED-A151-4109-98C4-E45CC2DDB5D1}" dt="2023-11-05T16:52:53.614" v="23" actId="20577"/>
        <pc:sldMkLst>
          <pc:docMk/>
          <pc:sldMk cId="3517387092" sldId="359"/>
        </pc:sldMkLst>
        <pc:spChg chg="mod">
          <ac:chgData name="Maxbao" userId="60f87d71-f48e-426d-9a55-4766703778a1" providerId="ADAL" clId="{87B88FED-A151-4109-98C4-E45CC2DDB5D1}" dt="2023-11-05T16:52:53.614" v="23" actId="20577"/>
          <ac:spMkLst>
            <pc:docMk/>
            <pc:sldMk cId="3517387092" sldId="359"/>
            <ac:spMk id="2" creationId="{7EB290B4-F437-4768-B55C-59DA8B94E76F}"/>
          </ac:spMkLst>
        </pc:spChg>
      </pc:sldChg>
      <pc:sldChg chg="modSp mod">
        <pc:chgData name="Maxbao" userId="60f87d71-f48e-426d-9a55-4766703778a1" providerId="ADAL" clId="{87B88FED-A151-4109-98C4-E45CC2DDB5D1}" dt="2023-11-05T16:53:52.884" v="36" actId="14100"/>
        <pc:sldMkLst>
          <pc:docMk/>
          <pc:sldMk cId="3055214662" sldId="366"/>
        </pc:sldMkLst>
        <pc:spChg chg="mod">
          <ac:chgData name="Maxbao" userId="60f87d71-f48e-426d-9a55-4766703778a1" providerId="ADAL" clId="{87B88FED-A151-4109-98C4-E45CC2DDB5D1}" dt="2023-11-05T16:53:52.884" v="36" actId="14100"/>
          <ac:spMkLst>
            <pc:docMk/>
            <pc:sldMk cId="3055214662" sldId="366"/>
            <ac:spMk id="2" creationId="{BDEE9731-EB83-4B35-BC1F-192B4E0E4B3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1AA8A-0802-41E8-A06D-C47E41FD92BB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14FA3-2960-41C9-999C-19502E9EBC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16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920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503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3D464D"/>
              </a:solidFill>
              <a:effectLst/>
              <a:latin typeface="PingFangSC-Regula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312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15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42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25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26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31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87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14FA3-2960-41C9-999C-19502E9EBC7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5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6A6AFD6-2D25-4C52-92F2-DEEAF8EF9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125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17" y="2046287"/>
            <a:ext cx="7772400" cy="100647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578" y="6431502"/>
            <a:ext cx="6858000" cy="426498"/>
          </a:xfrm>
        </p:spPr>
        <p:txBody>
          <a:bodyPr>
            <a:normAutofit/>
          </a:bodyPr>
          <a:lstStyle>
            <a:lvl1pPr marL="0" indent="0" algn="l"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265B2-5525-4527-A8A8-E88B20C8667E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50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F69B-1FD2-4967-9CE3-C508A1A4484C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8408-64A3-4A19-94F9-881B7DA736CB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407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787E-17D1-4556-8F63-46821A79F959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8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297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9EC77-94FF-41A2-801E-328CB69D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586572-8A15-48E0-996A-3BCEDEFC3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2D043D-3122-4EF5-8B47-DC22A6EDE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8E3349C-CCDC-41B0-86D5-ED61DD904256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24F0DE-1D75-4D86-9793-324358BE1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DF836-2643-4E7C-9FA1-F2326BE9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168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4B496-5769-4AB6-ACE2-5E90BB63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90AEA-7415-4E04-9E7E-8B402EE6A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0A266-2216-4261-88A5-8F9FD2FA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8E3349C-CCDC-41B0-86D5-ED61DD904256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14379D-A4AB-4760-9D2D-CD5BF83C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F270E1-7172-4B0C-A67F-07951297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318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911B6-6F98-48A1-93F4-23591EB8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B221C-E067-42B3-8D30-C4DD60471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6E582D-5AD1-4B64-9046-39031AD53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437112-5C80-44B0-A97A-DA2BB3DC8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8E3349C-CCDC-41B0-86D5-ED61DD904256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2F3012-3726-410F-919C-EAC57511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54D6D8-ED3E-4709-8BD1-8125A119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499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56538-B552-401D-AD99-6D378EC6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35DDA-FF19-4931-82A5-7D6362CD5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0BDAE5-DF08-44E8-93E4-446B5BD40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10A60D-5770-4832-AB78-1DF620177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4B39AA-BB4D-4983-9A5B-ABCFE7DAF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46E97E-480C-4646-9C2E-47F36C94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8E3349C-CCDC-41B0-86D5-ED61DD904256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DCF674-58C9-4A6E-9A8C-B2A769CF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4B5181-7F9D-4875-B61F-79C04C1A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66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8D3D3-265E-45C1-BF31-C8B6BA9D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9177FA-5AA2-4E74-9DE5-3C71C7AE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8E3349C-CCDC-41B0-86D5-ED61DD904256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8DFAF8-1462-45C4-96F4-39CCCA6DB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4995DB-B709-4803-B981-C4C5EDC9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477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38E3C2-75BB-4428-9DC7-3C55A7B9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8E3349C-CCDC-41B0-86D5-ED61DD904256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4BA480-FC01-45AA-8099-4E07E237A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AAF786-9244-4C06-9329-C38E0675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570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2327"/>
            <a:ext cx="7886700" cy="4351338"/>
          </a:xfrm>
        </p:spPr>
        <p:txBody>
          <a:bodyPr/>
          <a:lstStyle>
            <a:lvl1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024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4DFAB-CC06-4880-A04B-795A1425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578FC-66BC-49AE-A361-8F2BDBD95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626730-EED1-4F98-AA33-842713B44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57C951-1D0A-40E8-BC5C-C9DA511E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8E3349C-CCDC-41B0-86D5-ED61DD904256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C1D707-5E17-4D2A-A62A-4FE28961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E57A16-E251-4295-98C2-AAB86281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397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C05FA-6289-41CC-BB60-2FBFEB03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58D211-1DBD-43A1-BE4E-31CB407AD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CD7985-8A2B-4647-A104-7BD4D9E1D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8C46AB-C8EB-451C-B2E2-734200DF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8E3349C-CCDC-41B0-86D5-ED61DD904256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D6E26D-ED21-432D-864A-612DCBE5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84308-7611-4C53-BDC6-70637CBE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333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76ECF-745C-459B-AD0C-A173FF5B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1DD81-7E6C-4A5D-A395-83A843F26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64C4C-5CCD-41B8-850F-336A7168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8E3349C-CCDC-41B0-86D5-ED61DD904256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DDA4EB-1E7B-4DA1-9555-3D20551B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9AB956-C5FC-48C4-903F-2BD3BBB5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403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DAA464-58DD-4C01-B182-3464C68EF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002425-0B58-4196-BB1B-B1888E504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175799-A67A-47E2-B466-4302D89A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8E3349C-CCDC-41B0-86D5-ED61DD904256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B2F213-4E43-4EB7-A65A-E8B6B989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87E857-8342-4FC0-BBF6-D5645427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F2A44DC-63BD-4834-B6B5-3038691A96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27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506" y="971610"/>
            <a:ext cx="7886700" cy="4351338"/>
          </a:xfrm>
        </p:spPr>
        <p:txBody>
          <a:bodyPr/>
          <a:lstStyle>
            <a:lvl1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b="1"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60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A949-D261-48C3-9080-559748522A28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16422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9719A-B23A-4027-83CC-D11673A385D4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57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DB37-4941-41A2-BAC9-FD4AD92FAC0E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5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FF004-DF3F-4358-9931-F052CC0D8312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874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9772-1E0D-4C2D-81D7-B7AC34891299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93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93DD-C465-473B-9FC0-1359E176E3DF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5A949-D261-48C3-9080-559748522A28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西北大学 软件学院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ECEEE-0B0C-4847-BC36-879BD099159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9F0E0D-C6DD-4507-A661-F1165E3CDFAD}"/>
              </a:ext>
            </a:extLst>
          </p:cNvPr>
          <p:cNvSpPr/>
          <p:nvPr userDrawn="1"/>
        </p:nvSpPr>
        <p:spPr>
          <a:xfrm>
            <a:off x="0" y="-1"/>
            <a:ext cx="9144000" cy="29611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3D790F-BE34-4F49-848C-A5B9C0DF51B8}"/>
              </a:ext>
            </a:extLst>
          </p:cNvPr>
          <p:cNvSpPr txBox="1"/>
          <p:nvPr userDrawn="1"/>
        </p:nvSpPr>
        <p:spPr>
          <a:xfrm>
            <a:off x="0" y="17251"/>
            <a:ext cx="2277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软件设计与体系结构 </a:t>
            </a:r>
          </a:p>
        </p:txBody>
      </p:sp>
    </p:spTree>
    <p:extLst>
      <p:ext uri="{BB962C8B-B14F-4D97-AF65-F5344CB8AC3E}">
        <p14:creationId xmlns:p14="http://schemas.microsoft.com/office/powerpoint/2010/main" val="265248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28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22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842566-E080-448A-90C8-47436B414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65952" y="2050740"/>
            <a:ext cx="7772400" cy="1184013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软件设计与体系结构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BB5F7F8B-1147-48B2-B5CA-5B500467C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33" y="6470372"/>
            <a:ext cx="5162093" cy="215099"/>
          </a:xfrm>
        </p:spPr>
        <p:txBody>
          <a:bodyPr>
            <a:normAutofit fontScale="92500"/>
          </a:bodyPr>
          <a:lstStyle/>
          <a:p>
            <a:pPr algn="l"/>
            <a:r>
              <a:rPr lang="zh-CN" altLang="en-US" sz="1000" dirty="0"/>
              <a:t>西北大学软件学院  谢倩茹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88B566-CADD-443A-9605-BB738838805E}"/>
              </a:ext>
            </a:extLst>
          </p:cNvPr>
          <p:cNvSpPr txBox="1"/>
          <p:nvPr/>
        </p:nvSpPr>
        <p:spPr>
          <a:xfrm>
            <a:off x="2172155" y="4024979"/>
            <a:ext cx="609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程序员需要了解的底层知识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4691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FFCB2-11C1-4A33-B8E8-9DCBFC514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、数的进制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）二进制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）十进制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）十六进制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FB105-9629-46C1-A180-C7017E37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F04E0E-0933-457E-A30C-95D683A3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4AB8E0-6444-477F-9E85-7CFBC7BA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1A6DBF-E9B6-4326-B95B-F5231CD7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804" y="603399"/>
            <a:ext cx="245349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54F1D-C291-4B81-8027-C3062A2B0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、字数据的大小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C65D39-5875-48D7-B2FC-E1C4AFD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2056AD-6824-479F-B639-6F969DD5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67E58-55D8-45A9-9EF5-C5268E8B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11</a:t>
            </a:fld>
            <a:endParaRPr lang="zh-CN" altLang="en-US"/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55EB4BB9-8825-40E2-850B-2EB4D826A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14491"/>
              </p:ext>
            </p:extLst>
          </p:nvPr>
        </p:nvGraphicFramePr>
        <p:xfrm>
          <a:off x="1457864" y="1557593"/>
          <a:ext cx="6028786" cy="41656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397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6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sym typeface="Arial Narrow Bold" charset="0"/>
                        </a:rPr>
                        <a:t>C Data Type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/>
                        <a:ea typeface="Arial Narrow Bold" charset="0"/>
                        <a:cs typeface="Calibri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sym typeface="Arial Narrow Bold" charset="0"/>
                        </a:rPr>
                        <a:t>Typical 32-bit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/>
                        <a:ea typeface="Arial Narrow Bold" charset="0"/>
                        <a:cs typeface="Calibri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sym typeface="Arial Narrow Bold" charset="0"/>
                        </a:rPr>
                        <a:t>Typical 64-bit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/>
                        <a:ea typeface="Arial Narrow Bold" charset="0"/>
                        <a:cs typeface="Calibri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sym typeface="Arial Narrow Bold" charset="0"/>
                        </a:rPr>
                        <a:t>x86-64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/>
                        <a:ea typeface="Arial Narrow Bold" charset="0"/>
                        <a:cs typeface="Calibri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char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short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int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long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float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double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long double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−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−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10/16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 Narrow" charset="0"/>
                        </a:rPr>
                        <a:t>pointer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sym typeface="Arial Narrow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62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84E1F8-9349-4442-868C-5159048E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、字节序与对齐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）字节序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大端</a:t>
            </a:r>
            <a:r>
              <a:rPr lang="en-US" altLang="zh-CN" dirty="0"/>
              <a:t>(Big Endian): </a:t>
            </a:r>
            <a:r>
              <a:rPr lang="zh-CN" altLang="en-US" dirty="0"/>
              <a:t>按最高有效位→最低有效位字节序存储。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小端</a:t>
            </a:r>
            <a:r>
              <a:rPr lang="en-US" altLang="zh-CN" dirty="0"/>
              <a:t>(Little Endian): </a:t>
            </a:r>
            <a:r>
              <a:rPr lang="zh-CN" altLang="en-US" dirty="0"/>
              <a:t>按最低有效位→最高有效位字节序存储。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53044A-F25A-4CDE-AFA3-D3BEB78E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4946F2-4B15-4028-BED3-1F2A7671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713741-0AD1-4BB5-998D-7991FF18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DA9C08-DBDC-4DC3-91DB-C1440D81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680" y="4195178"/>
            <a:ext cx="4903605" cy="185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4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062182-EFC9-4168-89F1-6EFD32E6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C4446-3DB5-4379-B486-DE78B748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1368A7-302E-4FBB-B183-4614C721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0170F6-B4DE-45EF-933D-1A2D1316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000" y="1234296"/>
            <a:ext cx="4591200" cy="29708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9DE354-CE55-4878-91C2-ABC6DBD9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25" y="855226"/>
            <a:ext cx="4423977" cy="41739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A01C27-5B54-423F-A249-23E183311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800" y="4785459"/>
            <a:ext cx="47529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B48B9-4194-473A-97A4-BDB627331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76" y="761318"/>
            <a:ext cx="7886700" cy="4351338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）对齐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为了简化内存的硬件接口</a:t>
            </a:r>
            <a:r>
              <a:rPr lang="en-US" altLang="zh-CN" dirty="0"/>
              <a:t>, </a:t>
            </a:r>
            <a:r>
              <a:rPr lang="en-US" altLang="zh-CN" dirty="0" err="1"/>
              <a:t>cpu</a:t>
            </a:r>
            <a:r>
              <a:rPr lang="zh-CN" altLang="en-US" dirty="0"/>
              <a:t>以块</a:t>
            </a:r>
            <a:r>
              <a:rPr lang="en-US" altLang="zh-CN" dirty="0"/>
              <a:t>(2n</a:t>
            </a:r>
            <a:r>
              <a:rPr lang="zh-CN" altLang="en-US" dirty="0"/>
              <a:t>字节</a:t>
            </a:r>
            <a:r>
              <a:rPr lang="en-US" altLang="zh-CN" dirty="0"/>
              <a:t>) </a:t>
            </a:r>
            <a:r>
              <a:rPr lang="zh-CN" altLang="en-US" dirty="0"/>
              <a:t>为单位访存。当内存的编址单位小于块的大小</a:t>
            </a:r>
            <a:r>
              <a:rPr lang="en-US" altLang="zh-CN" dirty="0"/>
              <a:t>,</a:t>
            </a:r>
            <a:r>
              <a:rPr lang="zh-CN" altLang="en-US" dirty="0"/>
              <a:t>能造成数据对象跨越块边界存储</a:t>
            </a:r>
            <a:r>
              <a:rPr lang="en-US" altLang="zh-CN" dirty="0"/>
              <a:t>,</a:t>
            </a:r>
            <a:r>
              <a:rPr lang="zh-CN" altLang="en-US" dirty="0"/>
              <a:t>称之为非对齐。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B5B860-3F8C-4C6F-8725-E269E0C03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51908B-CC3A-43F5-A2D4-C44E570B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583AE9-F5FA-4542-950E-F8CFAB27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46703-103B-45E8-B2F9-79C44BCE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705" y="3135859"/>
            <a:ext cx="5037726" cy="30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304AEBCE-5353-4D08-8353-265C625888D0}"/>
              </a:ext>
            </a:extLst>
          </p:cNvPr>
          <p:cNvGrpSpPr>
            <a:grpSpLocks/>
          </p:cNvGrpSpPr>
          <p:nvPr/>
        </p:nvGrpSpPr>
        <p:grpSpPr bwMode="auto">
          <a:xfrm>
            <a:off x="516506" y="2987967"/>
            <a:ext cx="2881688" cy="1808267"/>
            <a:chOff x="576" y="960"/>
            <a:chExt cx="2256" cy="1898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7A11D0B3-58EE-4604-BF76-AE844A0AC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200"/>
              <a:ext cx="2208" cy="1392"/>
            </a:xfrm>
            <a:prstGeom prst="rect">
              <a:avLst/>
            </a:prstGeom>
            <a:solidFill>
              <a:srgbClr val="A0C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00B2A32C-FE89-4BDB-AC4F-065B73A94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920"/>
              <a:ext cx="22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3BB6F681-AF20-4950-A5CD-905E4A21C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256"/>
              <a:ext cx="22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A3A78314-EBB5-44C8-A1FC-B682829F7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584"/>
              <a:ext cx="22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79FC99A8-A8A6-4941-A9D0-78D7E45A6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584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3439E9F9-3356-4DE4-9990-90BB0D23B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632"/>
              <a:ext cx="288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2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字</a:t>
              </a:r>
            </a:p>
          </p:txBody>
        </p:sp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FCBEE86F-588F-4235-8CA1-12B9DB90E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968"/>
              <a:ext cx="288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2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字</a:t>
              </a:r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52615B21-F854-4BFF-B410-5320B022C1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256"/>
              <a:ext cx="288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2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字</a:t>
              </a:r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B782CAEF-015F-4E5A-BA7B-531E0B696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6" y="120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91DB3BD0-0ABB-4FCC-977B-49920239B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20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FE30C755-B709-4769-AD98-03CE7ED72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0" y="1248"/>
              <a:ext cx="48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2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字节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10E66108-510C-4AE5-96A0-CABB8D3F9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248"/>
              <a:ext cx="336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2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半</a:t>
              </a: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DF6FB9BC-1D16-4E9A-A635-82E9BD1FE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632"/>
              <a:ext cx="624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双</a:t>
              </a:r>
            </a:p>
          </p:txBody>
        </p: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3DDAFB47-6394-4493-9375-07C2139B9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968"/>
              <a:ext cx="624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单字</a:t>
              </a:r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BF8FA960-348F-4150-B445-D21EC2B85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92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D29AF765-DAF4-4FE4-8615-9D6766AFB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968"/>
              <a:ext cx="48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2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单</a:t>
              </a:r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A56F074A-C40A-44EA-92D9-893FBCDA8C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008"/>
              <a:ext cx="0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A00BA361-F80F-490C-A3CC-8102D91A58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960"/>
              <a:ext cx="0" cy="1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FDB96D56-234A-49AE-9A7D-FD3E6CE71E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" y="1104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72110210-33B2-4556-A44E-304A23C456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10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8D9F1390-05C3-443A-A700-0D4A4B0D35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960"/>
              <a:ext cx="96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8</a:t>
              </a:r>
              <a:r>
                <a:rPr lang="zh-CN" altLang="en-US" sz="120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个字节</a:t>
              </a:r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02A01EC1-1BC3-4CE3-8A88-4DB4F4CB8E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" y="2688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id="{4592CCF9-478A-45E4-B18B-0B5C65051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688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id="{F8293326-6BAD-4ACB-8A9F-583CE131C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2592"/>
              <a:ext cx="1008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2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主存宽度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0D2A97-C613-4313-A08F-CEDD6C453020}"/>
              </a:ext>
            </a:extLst>
          </p:cNvPr>
          <p:cNvGrpSpPr>
            <a:grpSpLocks/>
          </p:cNvGrpSpPr>
          <p:nvPr/>
        </p:nvGrpSpPr>
        <p:grpSpPr bwMode="auto">
          <a:xfrm>
            <a:off x="516506" y="4823948"/>
            <a:ext cx="2924411" cy="1667944"/>
            <a:chOff x="3072" y="968"/>
            <a:chExt cx="2247" cy="1933"/>
          </a:xfrm>
          <a:solidFill>
            <a:srgbClr val="66FFFF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83C45DE-5C42-43B5-B7AE-0635B7624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257"/>
              <a:ext cx="2208" cy="1392"/>
            </a:xfrm>
            <a:prstGeom prst="rect">
              <a:avLst/>
            </a:prstGeom>
            <a:solidFill>
              <a:srgbClr val="A0CFF6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34E2DBF8-F1AD-4139-9482-CCDF6A040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968"/>
              <a:ext cx="2208" cy="0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FFA43C89-8E97-4657-9B8B-393A7CAE95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304"/>
              <a:ext cx="2208" cy="0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3E60F7B3-7FBB-4B29-B397-C8C3ADD9A3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2208" cy="0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8" name="Text Box 37">
              <a:extLst>
                <a:ext uri="{FF2B5EF4-FFF2-40B4-BE49-F238E27FC236}">
                  <a16:creationId xmlns:a16="http://schemas.microsoft.com/office/drawing/2014/main" id="{0924402C-07A8-43D9-8294-0B7542273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5" y="1684"/>
              <a:ext cx="432" cy="252"/>
            </a:xfrm>
            <a:prstGeom prst="rect">
              <a:avLst/>
            </a:prstGeom>
            <a:solidFill>
              <a:srgbClr val="A0CF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半字</a:t>
              </a:r>
            </a:p>
          </p:txBody>
        </p:sp>
        <p:sp>
          <p:nvSpPr>
            <p:cNvPr id="39" name="Text Box 38">
              <a:extLst>
                <a:ext uri="{FF2B5EF4-FFF2-40B4-BE49-F238E27FC236}">
                  <a16:creationId xmlns:a16="http://schemas.microsoft.com/office/drawing/2014/main" id="{9C66DE14-2FB7-4A44-B093-35B89A66B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528" cy="252"/>
            </a:xfrm>
            <a:prstGeom prst="rect">
              <a:avLst/>
            </a:prstGeom>
            <a:solidFill>
              <a:srgbClr val="A0CF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双字</a:t>
              </a:r>
            </a:p>
          </p:txBody>
        </p:sp>
        <p:sp>
          <p:nvSpPr>
            <p:cNvPr id="40" name="Text Box 39">
              <a:extLst>
                <a:ext uri="{FF2B5EF4-FFF2-40B4-BE49-F238E27FC236}">
                  <a16:creationId xmlns:a16="http://schemas.microsoft.com/office/drawing/2014/main" id="{1C1BACB9-CC13-4867-A699-DD95F6956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2352"/>
              <a:ext cx="528" cy="252"/>
            </a:xfrm>
            <a:prstGeom prst="rect">
              <a:avLst/>
            </a:prstGeom>
            <a:solidFill>
              <a:srgbClr val="A0CF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单字</a:t>
              </a:r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C516FA70-BD97-4422-A9F3-F9740CF285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2" y="1248"/>
              <a:ext cx="0" cy="384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E35DBD24-30D3-44CE-8D2B-FBF1E49E5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248"/>
              <a:ext cx="0" cy="384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3" name="Text Box 42">
              <a:extLst>
                <a:ext uri="{FF2B5EF4-FFF2-40B4-BE49-F238E27FC236}">
                  <a16:creationId xmlns:a16="http://schemas.microsoft.com/office/drawing/2014/main" id="{28510AE7-06C1-4220-B011-280CFABF4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6" y="1296"/>
              <a:ext cx="480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字节</a:t>
              </a:r>
            </a:p>
          </p:txBody>
        </p:sp>
        <p:sp>
          <p:nvSpPr>
            <p:cNvPr id="44" name="Text Box 43">
              <a:extLst>
                <a:ext uri="{FF2B5EF4-FFF2-40B4-BE49-F238E27FC236}">
                  <a16:creationId xmlns:a16="http://schemas.microsoft.com/office/drawing/2014/main" id="{E31FB41A-1CB2-490E-8106-C5BC75507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" y="1292"/>
              <a:ext cx="432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浪费</a:t>
              </a:r>
            </a:p>
          </p:txBody>
        </p:sp>
        <p:sp>
          <p:nvSpPr>
            <p:cNvPr id="45" name="Text Box 44">
              <a:extLst>
                <a:ext uri="{FF2B5EF4-FFF2-40B4-BE49-F238E27FC236}">
                  <a16:creationId xmlns:a16="http://schemas.microsoft.com/office/drawing/2014/main" id="{1D89CF76-2CA7-4ACE-9A5A-0A6DC6D2E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680"/>
              <a:ext cx="624" cy="252"/>
            </a:xfrm>
            <a:prstGeom prst="rect">
              <a:avLst/>
            </a:prstGeom>
            <a:solidFill>
              <a:srgbClr val="A0CF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浪费</a:t>
              </a:r>
            </a:p>
          </p:txBody>
        </p:sp>
        <p:sp>
          <p:nvSpPr>
            <p:cNvPr id="46" name="Line 45">
              <a:extLst>
                <a:ext uri="{FF2B5EF4-FFF2-40B4-BE49-F238E27FC236}">
                  <a16:creationId xmlns:a16="http://schemas.microsoft.com/office/drawing/2014/main" id="{A3D3B411-421A-4003-8DE7-45D744C73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056"/>
              <a:ext cx="0" cy="1776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29B81656-A885-4A5F-9B44-0323E6235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008"/>
              <a:ext cx="0" cy="1824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9C89C460-D221-43E0-8F74-6E0719234D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1152"/>
              <a:ext cx="672" cy="0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DCB30B08-0363-46B8-9449-6F12EEAC0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1152"/>
              <a:ext cx="768" cy="0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0" name="Text Box 49">
              <a:extLst>
                <a:ext uri="{FF2B5EF4-FFF2-40B4-BE49-F238E27FC236}">
                  <a16:creationId xmlns:a16="http://schemas.microsoft.com/office/drawing/2014/main" id="{3298CFC6-A18A-49B0-9C85-2536825FA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6" y="968"/>
              <a:ext cx="960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8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个字节</a:t>
              </a:r>
            </a:p>
          </p:txBody>
        </p:sp>
        <p:sp>
          <p:nvSpPr>
            <p:cNvPr id="51" name="Line 50">
              <a:extLst>
                <a:ext uri="{FF2B5EF4-FFF2-40B4-BE49-F238E27FC236}">
                  <a16:creationId xmlns:a16="http://schemas.microsoft.com/office/drawing/2014/main" id="{57F887F3-687D-45AB-94E6-14800370F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2736"/>
              <a:ext cx="672" cy="0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2" name="Line 51">
              <a:extLst>
                <a:ext uri="{FF2B5EF4-FFF2-40B4-BE49-F238E27FC236}">
                  <a16:creationId xmlns:a16="http://schemas.microsoft.com/office/drawing/2014/main" id="{42B57C5A-7176-4CD9-A312-A26F1C15E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2736"/>
              <a:ext cx="768" cy="0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3" name="Text Box 52">
              <a:extLst>
                <a:ext uri="{FF2B5EF4-FFF2-40B4-BE49-F238E27FC236}">
                  <a16:creationId xmlns:a16="http://schemas.microsoft.com/office/drawing/2014/main" id="{665FA4EA-2295-4D70-90E2-8050C8510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6" y="2649"/>
              <a:ext cx="744" cy="2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主存宽度</a:t>
              </a:r>
            </a:p>
          </p:txBody>
        </p:sp>
        <p:sp>
          <p:nvSpPr>
            <p:cNvPr id="54" name="Line 53">
              <a:extLst>
                <a:ext uri="{FF2B5EF4-FFF2-40B4-BE49-F238E27FC236}">
                  <a16:creationId xmlns:a16="http://schemas.microsoft.com/office/drawing/2014/main" id="{C9ECBFE8-23B6-41BA-9C01-AF4B47C505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632"/>
              <a:ext cx="0" cy="336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5" name="Line 54">
              <a:extLst>
                <a:ext uri="{FF2B5EF4-FFF2-40B4-BE49-F238E27FC236}">
                  <a16:creationId xmlns:a16="http://schemas.microsoft.com/office/drawing/2014/main" id="{4BED94D4-51BF-42C8-953C-FC00E528BE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304"/>
              <a:ext cx="0" cy="336"/>
            </a:xfrm>
            <a:prstGeom prst="line">
              <a:avLst/>
            </a:prstGeom>
            <a:grp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6" name="Text Box 55">
              <a:extLst>
                <a:ext uri="{FF2B5EF4-FFF2-40B4-BE49-F238E27FC236}">
                  <a16:creationId xmlns:a16="http://schemas.microsoft.com/office/drawing/2014/main" id="{B7D13570-C0DA-45E2-BDE0-472EBAEE7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352"/>
              <a:ext cx="528" cy="252"/>
            </a:xfrm>
            <a:prstGeom prst="rect">
              <a:avLst/>
            </a:prstGeom>
            <a:solidFill>
              <a:srgbClr val="A0CF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单字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4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162E2-0649-4A64-9C1F-5492A944C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、表示字符串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</a:t>
            </a:r>
            <a:r>
              <a:rPr lang="zh-CN" altLang="en-US" dirty="0"/>
              <a:t>语言中的字符串被编码为以</a:t>
            </a:r>
            <a:r>
              <a:rPr lang="en-US" altLang="zh-CN" dirty="0"/>
              <a:t>NULL</a:t>
            </a:r>
            <a:r>
              <a:rPr lang="zh-CN" altLang="en-US" dirty="0"/>
              <a:t>字符结尾的字符数组，例如字符串 “</a:t>
            </a:r>
            <a:r>
              <a:rPr lang="en-US" altLang="zh-CN" dirty="0" err="1"/>
              <a:t>abcde</a:t>
            </a:r>
            <a:r>
              <a:rPr lang="en-US" altLang="zh-CN" dirty="0"/>
              <a:t>" </a:t>
            </a:r>
            <a:r>
              <a:rPr lang="zh-CN" altLang="en-US" dirty="0"/>
              <a:t>，这个字符串虽然只有</a:t>
            </a:r>
            <a:r>
              <a:rPr lang="en-US" altLang="zh-CN" dirty="0"/>
              <a:t>5</a:t>
            </a:r>
            <a:r>
              <a:rPr lang="zh-CN" altLang="en-US" dirty="0"/>
              <a:t>个字符，但是长度却为</a:t>
            </a:r>
            <a:r>
              <a:rPr lang="en-US" altLang="zh-CN" dirty="0"/>
              <a:t>6</a:t>
            </a:r>
            <a:r>
              <a:rPr lang="zh-CN" altLang="en-US" dirty="0"/>
              <a:t>，就是因为结尾字符的存在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1F2D62-2FF2-4652-90AE-B43BDE13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B15F8-730C-40C0-A6A7-CD38012B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4B6CD-43AF-4581-864F-64AA38FA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6625C423-B69E-43B4-89B4-963317CA1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99982"/>
              </p:ext>
            </p:extLst>
          </p:nvPr>
        </p:nvGraphicFramePr>
        <p:xfrm>
          <a:off x="1454988" y="3858116"/>
          <a:ext cx="6096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3420966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899309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0512566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067304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892093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958381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412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256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093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0E5CD-069F-41E3-923B-586AE99E2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表示代码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5778E-2D39-47BA-92D1-502AF5A8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DBDD0-5BE3-4D88-B952-072415CD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096979-2D8A-4DB0-B415-48EC78B9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A8ADC5-BB16-4F0C-90D7-20A5527C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98" y="1647196"/>
            <a:ext cx="4259652" cy="9360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10074D-05BD-463B-87BD-6F5C006CD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16" y="2909529"/>
            <a:ext cx="6700425" cy="12285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29254FD-F1D6-4386-8F86-8E2F60CECAEA}"/>
              </a:ext>
            </a:extLst>
          </p:cNvPr>
          <p:cNvSpPr txBox="1"/>
          <p:nvPr/>
        </p:nvSpPr>
        <p:spPr>
          <a:xfrm>
            <a:off x="828136" y="4580626"/>
            <a:ext cx="7006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不同的机器指令系统不同、编码的规则不同，二进制代码几乎不具有可移植性</a:t>
            </a:r>
          </a:p>
        </p:txBody>
      </p:sp>
    </p:spTree>
    <p:extLst>
      <p:ext uri="{BB962C8B-B14F-4D97-AF65-F5344CB8AC3E}">
        <p14:creationId xmlns:p14="http://schemas.microsoft.com/office/powerpoint/2010/main" val="160394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DC1DC-6C98-4BFA-810C-B8D417C13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、布尔代数与位向量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）布尔代数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与、或、非、异或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）位向量与位运算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举例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			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296EB0-7643-4DFC-A18E-EE75E5C9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730C36-D07F-4019-8600-A6029D8E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9B812-F564-41BD-8E4E-39FCB04B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17</a:t>
            </a:fld>
            <a:endParaRPr lang="zh-CN" alt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0C2FFC6-77A2-48D4-9449-B9D293200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0167"/>
              </p:ext>
            </p:extLst>
          </p:nvPr>
        </p:nvGraphicFramePr>
        <p:xfrm>
          <a:off x="4572000" y="3437683"/>
          <a:ext cx="3708280" cy="19201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23615">
                  <a:extLst>
                    <a:ext uri="{9D8B030D-6E8A-4147-A177-3AD203B41FA5}">
                      <a16:colId xmlns:a16="http://schemas.microsoft.com/office/drawing/2014/main" val="1103218166"/>
                    </a:ext>
                  </a:extLst>
                </a:gridCol>
                <a:gridCol w="1286331">
                  <a:extLst>
                    <a:ext uri="{9D8B030D-6E8A-4147-A177-3AD203B41FA5}">
                      <a16:colId xmlns:a16="http://schemas.microsoft.com/office/drawing/2014/main" val="444340093"/>
                    </a:ext>
                  </a:extLst>
                </a:gridCol>
                <a:gridCol w="1598334">
                  <a:extLst>
                    <a:ext uri="{9D8B030D-6E8A-4147-A177-3AD203B41FA5}">
                      <a16:colId xmlns:a16="http://schemas.microsoft.com/office/drawing/2014/main" val="2631598458"/>
                    </a:ext>
                  </a:extLst>
                </a:gridCol>
              </a:tblGrid>
              <a:tr h="354304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位运算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结果位向量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结果集合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915393"/>
                  </a:ext>
                </a:extLst>
              </a:tr>
              <a:tr h="306009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&amp;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01000001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{ 0, 6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193613"/>
                  </a:ext>
                </a:extLst>
              </a:tr>
              <a:tr h="306009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|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01111101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{ 0, 2, 3, 4, 5,6}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15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^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异或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00111100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{ 2, 3, 4, 5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28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~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10101010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{ 1, 3, 5, 7 }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7523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DA25BD2-970E-42C4-B617-B6F9A30B4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229299"/>
              </p:ext>
            </p:extLst>
          </p:nvPr>
        </p:nvGraphicFramePr>
        <p:xfrm>
          <a:off x="863720" y="3782847"/>
          <a:ext cx="2835729" cy="122982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53443">
                  <a:extLst>
                    <a:ext uri="{9D8B030D-6E8A-4147-A177-3AD203B41FA5}">
                      <a16:colId xmlns:a16="http://schemas.microsoft.com/office/drawing/2014/main" val="2803215445"/>
                    </a:ext>
                  </a:extLst>
                </a:gridCol>
                <a:gridCol w="1482286">
                  <a:extLst>
                    <a:ext uri="{9D8B030D-6E8A-4147-A177-3AD203B41FA5}">
                      <a16:colId xmlns:a16="http://schemas.microsoft.com/office/drawing/2014/main" val="2533213962"/>
                    </a:ext>
                  </a:extLst>
                </a:gridCol>
              </a:tblGrid>
              <a:tr h="209405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集合</a:t>
                      </a:r>
                      <a:r>
                        <a:rPr lang="en-US" altLang="zh-CN" sz="14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位向量表示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376006"/>
                  </a:ext>
                </a:extLst>
              </a:tr>
              <a:tr h="3118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sym typeface="Monaco" charset="0"/>
                        </a:rPr>
                        <a:t>{ 0, 3, 5, 6 }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sym typeface="Monaco" charset="0"/>
                        </a:rPr>
                        <a:t> 01101001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015395"/>
                  </a:ext>
                </a:extLst>
              </a:tr>
              <a:tr h="302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集合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位向量表示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156481"/>
                  </a:ext>
                </a:extLst>
              </a:tr>
              <a:tr h="308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sym typeface="Monaco" charset="0"/>
                        </a:rPr>
                        <a:t>{ 0, 2, 4, 6 }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  <a:sym typeface="Monac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sym typeface="Monaco" charset="0"/>
                        </a:rPr>
                        <a:t> 01010101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615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585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0FFC43-E559-42CB-863B-D1C3DF9C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、逻辑运算</a:t>
            </a:r>
            <a:endParaRPr lang="en-US" altLang="zh-CN" dirty="0"/>
          </a:p>
          <a:p>
            <a:r>
              <a:rPr lang="zh-CN" altLang="en-US" dirty="0"/>
              <a:t>逻辑运算符</a:t>
            </a:r>
            <a:r>
              <a:rPr lang="en-US" altLang="zh-CN" dirty="0"/>
              <a:t>&amp;&amp;</a:t>
            </a:r>
            <a:r>
              <a:rPr lang="zh-CN" altLang="en-US" dirty="0"/>
              <a:t>，</a:t>
            </a:r>
            <a:r>
              <a:rPr lang="en-US" altLang="zh-CN" dirty="0"/>
              <a:t>||</a:t>
            </a:r>
            <a:r>
              <a:rPr lang="zh-CN" altLang="en-US" dirty="0"/>
              <a:t>，！</a:t>
            </a:r>
            <a:endParaRPr lang="en-US" altLang="zh-CN" dirty="0"/>
          </a:p>
          <a:p>
            <a:r>
              <a:rPr lang="zh-CN" altLang="en-US" dirty="0"/>
              <a:t>运算结果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位运算与逻辑运算的区别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47CE68-D96F-4317-9BE4-EEDD875A3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386CB0-08C6-485F-82DE-9085E83D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0659FD-E83D-4F58-8DA1-B1BA13CD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3BCC1F-62CC-42F2-8B8F-972FB5A06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53" y="3228179"/>
            <a:ext cx="6378817" cy="25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59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F59DC-650D-4B87-B898-8E79E928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/>
              <a:t>8</a:t>
            </a:r>
            <a:r>
              <a:rPr lang="zh-CN" altLang="en-US" dirty="0"/>
              <a:t>、移位运算</a:t>
            </a:r>
            <a:endParaRPr lang="en-US" altLang="zh-CN" dirty="0"/>
          </a:p>
          <a:p>
            <a:pPr eaLnBrk="1" hangingPunct="1"/>
            <a:r>
              <a:rPr lang="zh-CN" altLang="en-US" dirty="0"/>
              <a:t>左移</a:t>
            </a:r>
            <a:r>
              <a:rPr lang="en-US" altLang="zh-CN" dirty="0"/>
              <a:t>: </a:t>
            </a:r>
            <a:r>
              <a:rPr lang="en-US" altLang="zh-CN" dirty="0">
                <a:sym typeface="Monaco" charset="0"/>
              </a:rPr>
              <a:t>x &lt;&lt; y</a:t>
            </a:r>
            <a:endParaRPr lang="en-US" altLang="zh-CN" dirty="0"/>
          </a:p>
          <a:p>
            <a:pPr marL="552450" lvl="1" eaLnBrk="1" hangingPunct="1"/>
            <a:r>
              <a:rPr lang="zh-CN" altLang="en-US" dirty="0"/>
              <a:t>位向量向左移动，后面补</a:t>
            </a:r>
            <a:r>
              <a:rPr lang="en-US" altLang="zh-CN" dirty="0"/>
              <a:t>0</a:t>
            </a:r>
          </a:p>
          <a:p>
            <a:pPr marL="95250"/>
            <a:r>
              <a:rPr lang="zh-CN" altLang="en-US" dirty="0"/>
              <a:t>右移</a:t>
            </a:r>
            <a:r>
              <a:rPr lang="en-US" altLang="zh-CN" dirty="0"/>
              <a:t>: </a:t>
            </a:r>
            <a:r>
              <a:rPr lang="en-US" altLang="zh-CN" dirty="0">
                <a:sym typeface="Monaco" charset="0"/>
              </a:rPr>
              <a:t>x &gt;&gt; y</a:t>
            </a:r>
            <a:endParaRPr lang="en-US" altLang="zh-CN" dirty="0"/>
          </a:p>
          <a:p>
            <a:pPr marL="552450" lvl="1"/>
            <a:r>
              <a:rPr lang="zh-CN" altLang="en-US" dirty="0"/>
              <a:t>逻辑右移</a:t>
            </a:r>
            <a:endParaRPr lang="en-US" altLang="zh-CN" dirty="0"/>
          </a:p>
          <a:p>
            <a:pPr marL="1009650" lvl="2"/>
            <a:r>
              <a:rPr lang="zh-CN" altLang="en-US" dirty="0"/>
              <a:t>左边填充</a:t>
            </a:r>
            <a:r>
              <a:rPr lang="en-US" altLang="zh-CN" dirty="0"/>
              <a:t>0</a:t>
            </a:r>
          </a:p>
          <a:p>
            <a:pPr marL="552450" lvl="1"/>
            <a:r>
              <a:rPr lang="zh-CN" altLang="en-US" dirty="0"/>
              <a:t>算术右移</a:t>
            </a:r>
            <a:endParaRPr lang="en-US" altLang="zh-CN" dirty="0"/>
          </a:p>
          <a:p>
            <a:pPr marL="1009650" lvl="2"/>
            <a:r>
              <a:rPr lang="zh-CN" altLang="en-US" dirty="0"/>
              <a:t>左边填充最高位</a:t>
            </a:r>
          </a:p>
          <a:p>
            <a:pPr eaLnBrk="1" hangingPunct="1"/>
            <a:r>
              <a:rPr lang="zh-CN" altLang="en-US" dirty="0"/>
              <a:t>不可预知</a:t>
            </a:r>
            <a:endParaRPr lang="en-US" altLang="zh-CN" dirty="0"/>
          </a:p>
          <a:p>
            <a:pPr lvl="1"/>
            <a:r>
              <a:rPr lang="zh-CN" altLang="en-US" dirty="0"/>
              <a:t>移动位置数</a:t>
            </a:r>
            <a:r>
              <a:rPr lang="en-US" altLang="zh-CN" dirty="0"/>
              <a:t> &lt; 0 </a:t>
            </a:r>
            <a:r>
              <a:rPr lang="zh-CN" altLang="en-US" dirty="0"/>
              <a:t>或</a:t>
            </a:r>
            <a:r>
              <a:rPr lang="en-US" altLang="zh-CN" dirty="0"/>
              <a:t>≥ </a:t>
            </a:r>
            <a:r>
              <a:rPr lang="zh-CN" altLang="en-US" dirty="0"/>
              <a:t>位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</a:t>
            </a:r>
            <a:r>
              <a:rPr lang="zh-CN" altLang="en-US" dirty="0"/>
              <a:t>向量本身的位数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97E40F-3925-48FA-8807-3583D1E85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59D48F-AE09-4184-B0CE-AF8BB404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1572E-B214-471A-817D-5C65705AE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8D7BCC-8B0D-41D5-BA64-5F9250A250E3}"/>
              </a:ext>
            </a:extLst>
          </p:cNvPr>
          <p:cNvGrpSpPr/>
          <p:nvPr/>
        </p:nvGrpSpPr>
        <p:grpSpPr>
          <a:xfrm>
            <a:off x="5350984" y="1134456"/>
            <a:ext cx="2776537" cy="4038600"/>
            <a:chOff x="5376863" y="1371600"/>
            <a:chExt cx="2776537" cy="4038600"/>
          </a:xfrm>
        </p:grpSpPr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A37432FD-10C1-4EBC-A4FB-F585E28D9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1371600"/>
              <a:ext cx="1371600" cy="457200"/>
              <a:chOff x="0" y="0"/>
              <a:chExt cx="864" cy="288"/>
            </a:xfrm>
          </p:grpSpPr>
          <p:sp>
            <p:nvSpPr>
              <p:cNvPr id="91" name="Rectangle 6">
                <a:extLst>
                  <a:ext uri="{FF2B5EF4-FFF2-40B4-BE49-F238E27FC236}">
                    <a16:creationId xmlns:a16="http://schemas.microsoft.com/office/drawing/2014/main" id="{74A7FD21-7DC6-4A79-8C2C-66D4E6BAA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92" name="Rectangle 7">
                <a:extLst>
                  <a:ext uri="{FF2B5EF4-FFF2-40B4-BE49-F238E27FC236}">
                    <a16:creationId xmlns:a16="http://schemas.microsoft.com/office/drawing/2014/main" id="{FF6DAB35-8A3D-4C75-B0C5-7401A899C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01100010</a:t>
                </a:r>
              </a:p>
            </p:txBody>
          </p:sp>
        </p:grpSp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190ADB2D-91D4-4E4A-9778-2C51FBF66B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6863" y="1371600"/>
              <a:ext cx="1436687" cy="457200"/>
              <a:chOff x="0" y="0"/>
              <a:chExt cx="904" cy="288"/>
            </a:xfrm>
          </p:grpSpPr>
          <p:sp>
            <p:nvSpPr>
              <p:cNvPr id="89" name="Rectangle 9">
                <a:extLst>
                  <a:ext uri="{FF2B5EF4-FFF2-40B4-BE49-F238E27FC236}">
                    <a16:creationId xmlns:a16="http://schemas.microsoft.com/office/drawing/2014/main" id="{5DF449BC-8371-46CC-A7E8-CB2D2D832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90" name="Rectangle 10">
                <a:extLst>
                  <a:ext uri="{FF2B5EF4-FFF2-40B4-BE49-F238E27FC236}">
                    <a16:creationId xmlns:a16="http://schemas.microsoft.com/office/drawing/2014/main" id="{E9B57CC2-9ED9-4C54-8ADB-48F307362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2"/>
                <a:ext cx="904" cy="25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dirty="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Argument </a:t>
                </a: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x</a:t>
                </a:r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7FE6E0EB-FCF8-43AB-9DED-98FBA28D64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1828800"/>
              <a:ext cx="1371600" cy="457200"/>
              <a:chOff x="0" y="0"/>
              <a:chExt cx="864" cy="288"/>
            </a:xfrm>
          </p:grpSpPr>
          <p:sp>
            <p:nvSpPr>
              <p:cNvPr id="87" name="Rectangle 12">
                <a:extLst>
                  <a:ext uri="{FF2B5EF4-FFF2-40B4-BE49-F238E27FC236}">
                    <a16:creationId xmlns:a16="http://schemas.microsoft.com/office/drawing/2014/main" id="{29F7A752-38E6-4603-82DF-4B63508F5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88" name="Rectangle 13">
                <a:extLst>
                  <a:ext uri="{FF2B5EF4-FFF2-40B4-BE49-F238E27FC236}">
                    <a16:creationId xmlns:a16="http://schemas.microsoft.com/office/drawing/2014/main" id="{671B8FFA-1AAE-406F-A775-E028B06C5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00010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000</a:t>
                </a:r>
              </a:p>
            </p:txBody>
          </p:sp>
        </p:grpSp>
        <p:grpSp>
          <p:nvGrpSpPr>
            <p:cNvPr id="12" name="Group 14">
              <a:extLst>
                <a:ext uri="{FF2B5EF4-FFF2-40B4-BE49-F238E27FC236}">
                  <a16:creationId xmlns:a16="http://schemas.microsoft.com/office/drawing/2014/main" id="{9D8DF509-5A86-4A76-A140-46C7B36A39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1828800"/>
              <a:ext cx="1371600" cy="457200"/>
              <a:chOff x="0" y="0"/>
              <a:chExt cx="864" cy="288"/>
            </a:xfrm>
          </p:grpSpPr>
          <p:sp>
            <p:nvSpPr>
              <p:cNvPr id="85" name="Rectangle 15">
                <a:extLst>
                  <a:ext uri="{FF2B5EF4-FFF2-40B4-BE49-F238E27FC236}">
                    <a16:creationId xmlns:a16="http://schemas.microsoft.com/office/drawing/2014/main" id="{2081A818-7FCB-4890-85C2-B7523C0A3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86" name="Rectangle 16">
                <a:extLst>
                  <a:ext uri="{FF2B5EF4-FFF2-40B4-BE49-F238E27FC236}">
                    <a16:creationId xmlns:a16="http://schemas.microsoft.com/office/drawing/2014/main" id="{BA6ED00E-2B5B-46E3-BE14-287C1FEF9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" y="32"/>
                <a:ext cx="443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&lt;&lt; 3</a:t>
                </a:r>
              </a:p>
            </p:txBody>
          </p:sp>
        </p:grp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763518D0-B657-4AAF-94B7-3AF88332CD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286000"/>
              <a:ext cx="1371600" cy="457200"/>
              <a:chOff x="0" y="0"/>
              <a:chExt cx="864" cy="288"/>
            </a:xfrm>
          </p:grpSpPr>
          <p:sp>
            <p:nvSpPr>
              <p:cNvPr id="83" name="Rectangle 18">
                <a:extLst>
                  <a:ext uri="{FF2B5EF4-FFF2-40B4-BE49-F238E27FC236}">
                    <a16:creationId xmlns:a16="http://schemas.microsoft.com/office/drawing/2014/main" id="{D2F29DA1-583E-4BC3-A3AB-BE4417C05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84" name="Rectangle 19">
                <a:extLst>
                  <a:ext uri="{FF2B5EF4-FFF2-40B4-BE49-F238E27FC236}">
                    <a16:creationId xmlns:a16="http://schemas.microsoft.com/office/drawing/2014/main" id="{1D4CBCCD-761B-47AF-8C95-176B6ABC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</a:t>
                </a:r>
              </a:p>
            </p:txBody>
          </p:sp>
        </p:grpSp>
        <p:grpSp>
          <p:nvGrpSpPr>
            <p:cNvPr id="14" name="Group 20">
              <a:extLst>
                <a:ext uri="{FF2B5EF4-FFF2-40B4-BE49-F238E27FC236}">
                  <a16:creationId xmlns:a16="http://schemas.microsoft.com/office/drawing/2014/main" id="{E10BB58E-6545-4174-B088-7B090D846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2286000"/>
              <a:ext cx="1371600" cy="457200"/>
              <a:chOff x="0" y="0"/>
              <a:chExt cx="864" cy="288"/>
            </a:xfrm>
          </p:grpSpPr>
          <p:sp>
            <p:nvSpPr>
              <p:cNvPr id="81" name="Rectangle 21">
                <a:extLst>
                  <a:ext uri="{FF2B5EF4-FFF2-40B4-BE49-F238E27FC236}">
                    <a16:creationId xmlns:a16="http://schemas.microsoft.com/office/drawing/2014/main" id="{61D1DDA7-B7C7-4E56-A3E1-331B061A1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82" name="Rectangle 22">
                <a:extLst>
                  <a:ext uri="{FF2B5EF4-FFF2-40B4-BE49-F238E27FC236}">
                    <a16:creationId xmlns:a16="http://schemas.microsoft.com/office/drawing/2014/main" id="{1464FC77-6783-4A8B-BDAE-9F500CC5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" y="24"/>
                <a:ext cx="761" cy="23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dirty="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Log. </a:t>
                </a:r>
                <a:r>
                  <a:rPr lang="en-US" altLang="zh-CN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&gt;&gt;</a:t>
                </a: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 2</a:t>
                </a: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400210CE-BF96-4231-B155-EF8350D46B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743200"/>
              <a:ext cx="1371600" cy="457200"/>
              <a:chOff x="0" y="0"/>
              <a:chExt cx="864" cy="288"/>
            </a:xfrm>
          </p:grpSpPr>
          <p:sp>
            <p:nvSpPr>
              <p:cNvPr id="79" name="Rectangle 24">
                <a:extLst>
                  <a:ext uri="{FF2B5EF4-FFF2-40B4-BE49-F238E27FC236}">
                    <a16:creationId xmlns:a16="http://schemas.microsoft.com/office/drawing/2014/main" id="{D8D118E8-3393-44D1-9BBE-6755D3CD2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80" name="Rectangle 25">
                <a:extLst>
                  <a:ext uri="{FF2B5EF4-FFF2-40B4-BE49-F238E27FC236}">
                    <a16:creationId xmlns:a16="http://schemas.microsoft.com/office/drawing/2014/main" id="{87DE7A1C-AD04-4B5C-88A7-72DD1B57A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</a:t>
                </a:r>
              </a:p>
            </p:txBody>
          </p:sp>
        </p:grpSp>
        <p:grpSp>
          <p:nvGrpSpPr>
            <p:cNvPr id="16" name="Group 26">
              <a:extLst>
                <a:ext uri="{FF2B5EF4-FFF2-40B4-BE49-F238E27FC236}">
                  <a16:creationId xmlns:a16="http://schemas.microsoft.com/office/drawing/2014/main" id="{0F42DFE2-431E-427C-970A-05D40651BD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2743200"/>
              <a:ext cx="1371600" cy="457200"/>
              <a:chOff x="0" y="0"/>
              <a:chExt cx="864" cy="288"/>
            </a:xfrm>
          </p:grpSpPr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F5FAD225-2629-4574-8BD0-E46E2E433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8" name="Rectangle 28">
                <a:extLst>
                  <a:ext uri="{FF2B5EF4-FFF2-40B4-BE49-F238E27FC236}">
                    <a16:creationId xmlns:a16="http://schemas.microsoft.com/office/drawing/2014/main" id="{DFB9DB92-A043-4DAB-97DF-92B44CF28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16"/>
                <a:ext cx="859" cy="25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dirty="0" err="1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Arith</a:t>
                </a:r>
                <a:r>
                  <a:rPr lang="en-US" sz="1800" dirty="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. </a:t>
                </a: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&gt;&gt; 2</a:t>
                </a:r>
              </a:p>
            </p:txBody>
          </p:sp>
        </p:grp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id="{DE2DDC74-9C83-4FF7-B991-744BAC0EB2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581400"/>
              <a:ext cx="1371600" cy="457200"/>
              <a:chOff x="0" y="0"/>
              <a:chExt cx="864" cy="288"/>
            </a:xfrm>
          </p:grpSpPr>
          <p:sp>
            <p:nvSpPr>
              <p:cNvPr id="75" name="Rectangle 30">
                <a:extLst>
                  <a:ext uri="{FF2B5EF4-FFF2-40B4-BE49-F238E27FC236}">
                    <a16:creationId xmlns:a16="http://schemas.microsoft.com/office/drawing/2014/main" id="{6B81B7CB-E82D-4D20-87C3-1ACDE08BD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6" name="Rectangle 31">
                <a:extLst>
                  <a:ext uri="{FF2B5EF4-FFF2-40B4-BE49-F238E27FC236}">
                    <a16:creationId xmlns:a16="http://schemas.microsoft.com/office/drawing/2014/main" id="{2AB93E5B-611A-4C8D-B07F-DE78749C8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10100010</a:t>
                </a:r>
              </a:p>
            </p:txBody>
          </p:sp>
        </p:grpSp>
        <p:grpSp>
          <p:nvGrpSpPr>
            <p:cNvPr id="18" name="Group 32">
              <a:extLst>
                <a:ext uri="{FF2B5EF4-FFF2-40B4-BE49-F238E27FC236}">
                  <a16:creationId xmlns:a16="http://schemas.microsoft.com/office/drawing/2014/main" id="{3116BCB3-C33D-4DA8-AD71-50B3A2CAFC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6863" y="3581400"/>
              <a:ext cx="1436687" cy="457200"/>
              <a:chOff x="0" y="0"/>
              <a:chExt cx="904" cy="288"/>
            </a:xfrm>
          </p:grpSpPr>
          <p:sp>
            <p:nvSpPr>
              <p:cNvPr id="73" name="Rectangle 33">
                <a:extLst>
                  <a:ext uri="{FF2B5EF4-FFF2-40B4-BE49-F238E27FC236}">
                    <a16:creationId xmlns:a16="http://schemas.microsoft.com/office/drawing/2014/main" id="{3717E8B6-DAAC-41AF-AF04-41C8DA604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4" name="Rectangle 34">
                <a:extLst>
                  <a:ext uri="{FF2B5EF4-FFF2-40B4-BE49-F238E27FC236}">
                    <a16:creationId xmlns:a16="http://schemas.microsoft.com/office/drawing/2014/main" id="{7A42A6E1-0F93-4E76-8800-82C0A129D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6"/>
                <a:ext cx="904" cy="25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dirty="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Argument </a:t>
                </a: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x</a:t>
                </a:r>
              </a:p>
            </p:txBody>
          </p:sp>
        </p:grpSp>
        <p:grpSp>
          <p:nvGrpSpPr>
            <p:cNvPr id="19" name="Group 35">
              <a:extLst>
                <a:ext uri="{FF2B5EF4-FFF2-40B4-BE49-F238E27FC236}">
                  <a16:creationId xmlns:a16="http://schemas.microsoft.com/office/drawing/2014/main" id="{A62370A7-6032-4957-A352-D5C1EFF7CC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038600"/>
              <a:ext cx="1371600" cy="457200"/>
              <a:chOff x="0" y="0"/>
              <a:chExt cx="864" cy="288"/>
            </a:xfrm>
          </p:grpSpPr>
          <p:sp>
            <p:nvSpPr>
              <p:cNvPr id="71" name="Rectangle 36">
                <a:extLst>
                  <a:ext uri="{FF2B5EF4-FFF2-40B4-BE49-F238E27FC236}">
                    <a16:creationId xmlns:a16="http://schemas.microsoft.com/office/drawing/2014/main" id="{58BE178E-720B-4116-BA6C-BDDCD789A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2" name="Rectangle 37">
                <a:extLst>
                  <a:ext uri="{FF2B5EF4-FFF2-40B4-BE49-F238E27FC236}">
                    <a16:creationId xmlns:a16="http://schemas.microsoft.com/office/drawing/2014/main" id="{A15A1F84-1004-4A66-AFA5-7CC0FB9F8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00010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000</a:t>
                </a:r>
              </a:p>
            </p:txBody>
          </p:sp>
        </p:grpSp>
        <p:grpSp>
          <p:nvGrpSpPr>
            <p:cNvPr id="20" name="Group 38">
              <a:extLst>
                <a:ext uri="{FF2B5EF4-FFF2-40B4-BE49-F238E27FC236}">
                  <a16:creationId xmlns:a16="http://schemas.microsoft.com/office/drawing/2014/main" id="{9565B166-4D86-437A-A59C-70727E9C13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4038600"/>
              <a:ext cx="1371600" cy="457200"/>
              <a:chOff x="0" y="0"/>
              <a:chExt cx="864" cy="288"/>
            </a:xfrm>
          </p:grpSpPr>
          <p:sp>
            <p:nvSpPr>
              <p:cNvPr id="69" name="Rectangle 39">
                <a:extLst>
                  <a:ext uri="{FF2B5EF4-FFF2-40B4-BE49-F238E27FC236}">
                    <a16:creationId xmlns:a16="http://schemas.microsoft.com/office/drawing/2014/main" id="{76A1BCE1-6730-416A-9CAC-223AD0896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0" name="Rectangle 40">
                <a:extLst>
                  <a:ext uri="{FF2B5EF4-FFF2-40B4-BE49-F238E27FC236}">
                    <a16:creationId xmlns:a16="http://schemas.microsoft.com/office/drawing/2014/main" id="{6B963D8A-16BD-4993-B81C-7874D23DC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" y="32"/>
                <a:ext cx="443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&lt;&lt; 3</a:t>
                </a:r>
              </a:p>
            </p:txBody>
          </p:sp>
        </p:grpSp>
        <p:grpSp>
          <p:nvGrpSpPr>
            <p:cNvPr id="21" name="Group 41">
              <a:extLst>
                <a:ext uri="{FF2B5EF4-FFF2-40B4-BE49-F238E27FC236}">
                  <a16:creationId xmlns:a16="http://schemas.microsoft.com/office/drawing/2014/main" id="{ABC37C14-CC1B-4B1E-BC95-A8E1BCC428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495800"/>
              <a:ext cx="1371600" cy="457200"/>
              <a:chOff x="0" y="0"/>
              <a:chExt cx="864" cy="288"/>
            </a:xfrm>
          </p:grpSpPr>
          <p:sp>
            <p:nvSpPr>
              <p:cNvPr id="67" name="Rectangle 42">
                <a:extLst>
                  <a:ext uri="{FF2B5EF4-FFF2-40B4-BE49-F238E27FC236}">
                    <a16:creationId xmlns:a16="http://schemas.microsoft.com/office/drawing/2014/main" id="{09F54952-F19A-4DAC-AD75-D5F27DDCC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68" name="Rectangle 43">
                <a:extLst>
                  <a:ext uri="{FF2B5EF4-FFF2-40B4-BE49-F238E27FC236}">
                    <a16:creationId xmlns:a16="http://schemas.microsoft.com/office/drawing/2014/main" id="{B267FE42-130C-479B-956E-B9F9A31BF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</a:t>
                </a:r>
              </a:p>
            </p:txBody>
          </p:sp>
        </p:grpSp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8BAA1C4A-A5C4-465E-A002-F6C382192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4495800"/>
              <a:ext cx="1371600" cy="457200"/>
              <a:chOff x="0" y="0"/>
              <a:chExt cx="864" cy="288"/>
            </a:xfrm>
          </p:grpSpPr>
          <p:sp>
            <p:nvSpPr>
              <p:cNvPr id="65" name="Rectangle 45">
                <a:extLst>
                  <a:ext uri="{FF2B5EF4-FFF2-40B4-BE49-F238E27FC236}">
                    <a16:creationId xmlns:a16="http://schemas.microsoft.com/office/drawing/2014/main" id="{C6F90939-3D26-494C-B272-0D3604523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66" name="Rectangle 46">
                <a:extLst>
                  <a:ext uri="{FF2B5EF4-FFF2-40B4-BE49-F238E27FC236}">
                    <a16:creationId xmlns:a16="http://schemas.microsoft.com/office/drawing/2014/main" id="{7440AAA0-754B-499C-BDC3-BA5B49F8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" y="16"/>
                <a:ext cx="787" cy="25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dirty="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Log. </a:t>
                </a: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&gt;&gt; 2</a:t>
                </a:r>
              </a:p>
            </p:txBody>
          </p:sp>
        </p:grpSp>
        <p:grpSp>
          <p:nvGrpSpPr>
            <p:cNvPr id="23" name="Group 47">
              <a:extLst>
                <a:ext uri="{FF2B5EF4-FFF2-40B4-BE49-F238E27FC236}">
                  <a16:creationId xmlns:a16="http://schemas.microsoft.com/office/drawing/2014/main" id="{9FCD0B38-62EB-46B3-ACA2-11D5F0A34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953000"/>
              <a:ext cx="1371600" cy="457200"/>
              <a:chOff x="0" y="0"/>
              <a:chExt cx="864" cy="288"/>
            </a:xfrm>
          </p:grpSpPr>
          <p:sp>
            <p:nvSpPr>
              <p:cNvPr id="63" name="Rectangle 48">
                <a:extLst>
                  <a:ext uri="{FF2B5EF4-FFF2-40B4-BE49-F238E27FC236}">
                    <a16:creationId xmlns:a16="http://schemas.microsoft.com/office/drawing/2014/main" id="{E73EA51B-CED3-4685-AA10-98DE80ECE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64" name="Rectangle 49">
                <a:extLst>
                  <a:ext uri="{FF2B5EF4-FFF2-40B4-BE49-F238E27FC236}">
                    <a16:creationId xmlns:a16="http://schemas.microsoft.com/office/drawing/2014/main" id="{6ADBAD5A-6944-4894-AEA6-01C45D23B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11</a:t>
                </a:r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</a:t>
                </a:r>
              </a:p>
            </p:txBody>
          </p:sp>
        </p:grpSp>
        <p:grpSp>
          <p:nvGrpSpPr>
            <p:cNvPr id="24" name="Group 50">
              <a:extLst>
                <a:ext uri="{FF2B5EF4-FFF2-40B4-BE49-F238E27FC236}">
                  <a16:creationId xmlns:a16="http://schemas.microsoft.com/office/drawing/2014/main" id="{3161A3F3-B48F-4385-B446-84626C7E21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4953000"/>
              <a:ext cx="1371600" cy="457200"/>
              <a:chOff x="0" y="0"/>
              <a:chExt cx="864" cy="288"/>
            </a:xfrm>
          </p:grpSpPr>
          <p:sp>
            <p:nvSpPr>
              <p:cNvPr id="61" name="Rectangle 51">
                <a:extLst>
                  <a:ext uri="{FF2B5EF4-FFF2-40B4-BE49-F238E27FC236}">
                    <a16:creationId xmlns:a16="http://schemas.microsoft.com/office/drawing/2014/main" id="{27F4678B-4739-487A-9DD3-C557ED2A2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62" name="Rectangle 52">
                <a:extLst>
                  <a:ext uri="{FF2B5EF4-FFF2-40B4-BE49-F238E27FC236}">
                    <a16:creationId xmlns:a16="http://schemas.microsoft.com/office/drawing/2014/main" id="{36066E4E-1AAF-4E82-B004-DB3A1E553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16"/>
                <a:ext cx="859" cy="25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Arith. 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&gt;&gt; 2</a:t>
                </a:r>
              </a:p>
            </p:txBody>
          </p:sp>
        </p:grpSp>
        <p:grpSp>
          <p:nvGrpSpPr>
            <p:cNvPr id="25" name="Group 53">
              <a:extLst>
                <a:ext uri="{FF2B5EF4-FFF2-40B4-BE49-F238E27FC236}">
                  <a16:creationId xmlns:a16="http://schemas.microsoft.com/office/drawing/2014/main" id="{EA9F20E6-1E1B-4CC7-93E4-71B05388E1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1828800"/>
              <a:ext cx="1371600" cy="457200"/>
              <a:chOff x="0" y="0"/>
              <a:chExt cx="864" cy="288"/>
            </a:xfrm>
          </p:grpSpPr>
          <p:sp>
            <p:nvSpPr>
              <p:cNvPr id="59" name="Rectangle 54">
                <a:extLst>
                  <a:ext uri="{FF2B5EF4-FFF2-40B4-BE49-F238E27FC236}">
                    <a16:creationId xmlns:a16="http://schemas.microsoft.com/office/drawing/2014/main" id="{7F827B94-EE22-4919-9002-D2E7A41CE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60" name="Rectangle 55">
                <a:extLst>
                  <a:ext uri="{FF2B5EF4-FFF2-40B4-BE49-F238E27FC236}">
                    <a16:creationId xmlns:a16="http://schemas.microsoft.com/office/drawing/2014/main" id="{F18D0ED4-95F0-405A-A32C-2327DF280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00010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000</a:t>
                </a:r>
              </a:p>
            </p:txBody>
          </p:sp>
        </p:grpSp>
        <p:grpSp>
          <p:nvGrpSpPr>
            <p:cNvPr id="26" name="Group 56">
              <a:extLst>
                <a:ext uri="{FF2B5EF4-FFF2-40B4-BE49-F238E27FC236}">
                  <a16:creationId xmlns:a16="http://schemas.microsoft.com/office/drawing/2014/main" id="{5E457C44-F879-4B65-B980-1025D3009D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1828800"/>
              <a:ext cx="1371600" cy="457200"/>
              <a:chOff x="0" y="0"/>
              <a:chExt cx="864" cy="288"/>
            </a:xfrm>
          </p:grpSpPr>
          <p:sp>
            <p:nvSpPr>
              <p:cNvPr id="57" name="Rectangle 57">
                <a:extLst>
                  <a:ext uri="{FF2B5EF4-FFF2-40B4-BE49-F238E27FC236}">
                    <a16:creationId xmlns:a16="http://schemas.microsoft.com/office/drawing/2014/main" id="{33298265-8555-4C98-9D69-C42EB9152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 dirty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8" name="Rectangle 58">
                <a:extLst>
                  <a:ext uri="{FF2B5EF4-FFF2-40B4-BE49-F238E27FC236}">
                    <a16:creationId xmlns:a16="http://schemas.microsoft.com/office/drawing/2014/main" id="{6EF25954-2142-4D7B-9A58-5622D4F7F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24"/>
                <a:ext cx="91" cy="23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endParaRPr lang="en-US" sz="1800" b="0" dirty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endParaRPr>
              </a:p>
            </p:txBody>
          </p:sp>
        </p:grpSp>
        <p:grpSp>
          <p:nvGrpSpPr>
            <p:cNvPr id="27" name="Group 59">
              <a:extLst>
                <a:ext uri="{FF2B5EF4-FFF2-40B4-BE49-F238E27FC236}">
                  <a16:creationId xmlns:a16="http://schemas.microsoft.com/office/drawing/2014/main" id="{537416B0-E4F9-436B-859B-1396AD987B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286000"/>
              <a:ext cx="1371600" cy="457200"/>
              <a:chOff x="0" y="0"/>
              <a:chExt cx="864" cy="288"/>
            </a:xfrm>
          </p:grpSpPr>
          <p:sp>
            <p:nvSpPr>
              <p:cNvPr id="55" name="Rectangle 60">
                <a:extLst>
                  <a:ext uri="{FF2B5EF4-FFF2-40B4-BE49-F238E27FC236}">
                    <a16:creationId xmlns:a16="http://schemas.microsoft.com/office/drawing/2014/main" id="{59F47ED3-6951-48E8-A2E8-74F4FFFE6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6" name="Rectangle 61">
                <a:extLst>
                  <a:ext uri="{FF2B5EF4-FFF2-40B4-BE49-F238E27FC236}">
                    <a16:creationId xmlns:a16="http://schemas.microsoft.com/office/drawing/2014/main" id="{000779EB-8856-4852-AD21-9607B2383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</a:t>
                </a:r>
              </a:p>
            </p:txBody>
          </p:sp>
        </p:grpSp>
        <p:grpSp>
          <p:nvGrpSpPr>
            <p:cNvPr id="28" name="Group 62">
              <a:extLst>
                <a:ext uri="{FF2B5EF4-FFF2-40B4-BE49-F238E27FC236}">
                  <a16:creationId xmlns:a16="http://schemas.microsoft.com/office/drawing/2014/main" id="{C25581D5-7A55-49A2-8B0B-7FEFEBC378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286000"/>
              <a:ext cx="1371600" cy="457200"/>
              <a:chOff x="0" y="0"/>
              <a:chExt cx="864" cy="288"/>
            </a:xfrm>
          </p:grpSpPr>
          <p:sp>
            <p:nvSpPr>
              <p:cNvPr id="53" name="Rectangle 63">
                <a:extLst>
                  <a:ext uri="{FF2B5EF4-FFF2-40B4-BE49-F238E27FC236}">
                    <a16:creationId xmlns:a16="http://schemas.microsoft.com/office/drawing/2014/main" id="{636BE13C-55A9-424C-99EA-0845BFD64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4" name="Rectangle 64">
                <a:extLst>
                  <a:ext uri="{FF2B5EF4-FFF2-40B4-BE49-F238E27FC236}">
                    <a16:creationId xmlns:a16="http://schemas.microsoft.com/office/drawing/2014/main" id="{E9995AC1-350A-4D3A-9F55-052191FE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24"/>
                <a:ext cx="91" cy="23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endPara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endParaRPr>
              </a:p>
            </p:txBody>
          </p:sp>
        </p:grpSp>
        <p:grpSp>
          <p:nvGrpSpPr>
            <p:cNvPr id="29" name="Group 65">
              <a:extLst>
                <a:ext uri="{FF2B5EF4-FFF2-40B4-BE49-F238E27FC236}">
                  <a16:creationId xmlns:a16="http://schemas.microsoft.com/office/drawing/2014/main" id="{C52A5411-FE02-4CB0-A7DE-17884A8357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743200"/>
              <a:ext cx="1371600" cy="457200"/>
              <a:chOff x="0" y="0"/>
              <a:chExt cx="864" cy="288"/>
            </a:xfrm>
          </p:grpSpPr>
          <p:sp>
            <p:nvSpPr>
              <p:cNvPr id="51" name="Rectangle 66">
                <a:extLst>
                  <a:ext uri="{FF2B5EF4-FFF2-40B4-BE49-F238E27FC236}">
                    <a16:creationId xmlns:a16="http://schemas.microsoft.com/office/drawing/2014/main" id="{50B0FB02-40EF-4D01-A83B-AE828EB7D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2" name="Rectangle 67">
                <a:extLst>
                  <a:ext uri="{FF2B5EF4-FFF2-40B4-BE49-F238E27FC236}">
                    <a16:creationId xmlns:a16="http://schemas.microsoft.com/office/drawing/2014/main" id="{F266DC07-9E47-4D11-8406-1CC075F10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</a:t>
                </a:r>
              </a:p>
            </p:txBody>
          </p:sp>
        </p:grpSp>
        <p:grpSp>
          <p:nvGrpSpPr>
            <p:cNvPr id="30" name="Group 68">
              <a:extLst>
                <a:ext uri="{FF2B5EF4-FFF2-40B4-BE49-F238E27FC236}">
                  <a16:creationId xmlns:a16="http://schemas.microsoft.com/office/drawing/2014/main" id="{2AFCEEEC-ED53-442C-ACCC-B78CAEFEE6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743200"/>
              <a:ext cx="1371600" cy="457200"/>
              <a:chOff x="0" y="0"/>
              <a:chExt cx="864" cy="288"/>
            </a:xfrm>
          </p:grpSpPr>
          <p:sp>
            <p:nvSpPr>
              <p:cNvPr id="49" name="Rectangle 69">
                <a:extLst>
                  <a:ext uri="{FF2B5EF4-FFF2-40B4-BE49-F238E27FC236}">
                    <a16:creationId xmlns:a16="http://schemas.microsoft.com/office/drawing/2014/main" id="{80C5D60D-2F95-4019-9745-3939C33F4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50" name="Rectangle 70">
                <a:extLst>
                  <a:ext uri="{FF2B5EF4-FFF2-40B4-BE49-F238E27FC236}">
                    <a16:creationId xmlns:a16="http://schemas.microsoft.com/office/drawing/2014/main" id="{9902E956-51E5-4269-8441-CF07CC2CF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24"/>
                <a:ext cx="91" cy="23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endPara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endParaRPr>
              </a:p>
            </p:txBody>
          </p:sp>
        </p:grpSp>
        <p:grpSp>
          <p:nvGrpSpPr>
            <p:cNvPr id="31" name="Group 71">
              <a:extLst>
                <a:ext uri="{FF2B5EF4-FFF2-40B4-BE49-F238E27FC236}">
                  <a16:creationId xmlns:a16="http://schemas.microsoft.com/office/drawing/2014/main" id="{F8B001F7-0004-41BB-ADBF-B423F2E061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038600"/>
              <a:ext cx="1371600" cy="457200"/>
              <a:chOff x="0" y="0"/>
              <a:chExt cx="864" cy="288"/>
            </a:xfrm>
          </p:grpSpPr>
          <p:sp>
            <p:nvSpPr>
              <p:cNvPr id="47" name="Rectangle 72">
                <a:extLst>
                  <a:ext uri="{FF2B5EF4-FFF2-40B4-BE49-F238E27FC236}">
                    <a16:creationId xmlns:a16="http://schemas.microsoft.com/office/drawing/2014/main" id="{2B1710E1-88EE-4127-B2F3-50EFEA7C6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8" name="Rectangle 73">
                <a:extLst>
                  <a:ext uri="{FF2B5EF4-FFF2-40B4-BE49-F238E27FC236}">
                    <a16:creationId xmlns:a16="http://schemas.microsoft.com/office/drawing/2014/main" id="{9A9B0F6B-62B4-4CFA-8668-4F764DA43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00010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000</a:t>
                </a:r>
              </a:p>
            </p:txBody>
          </p:sp>
        </p:grpSp>
        <p:grpSp>
          <p:nvGrpSpPr>
            <p:cNvPr id="32" name="Group 74">
              <a:extLst>
                <a:ext uri="{FF2B5EF4-FFF2-40B4-BE49-F238E27FC236}">
                  <a16:creationId xmlns:a16="http://schemas.microsoft.com/office/drawing/2014/main" id="{3FF35A37-9A33-4B4D-8116-17C9F77173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495800"/>
              <a:ext cx="1371600" cy="457200"/>
              <a:chOff x="0" y="0"/>
              <a:chExt cx="864" cy="288"/>
            </a:xfrm>
          </p:grpSpPr>
          <p:sp>
            <p:nvSpPr>
              <p:cNvPr id="45" name="Rectangle 75">
                <a:extLst>
                  <a:ext uri="{FF2B5EF4-FFF2-40B4-BE49-F238E27FC236}">
                    <a16:creationId xmlns:a16="http://schemas.microsoft.com/office/drawing/2014/main" id="{4C30468F-0454-4D7F-8C5D-A87994798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6" name="Rectangle 76">
                <a:extLst>
                  <a:ext uri="{FF2B5EF4-FFF2-40B4-BE49-F238E27FC236}">
                    <a16:creationId xmlns:a16="http://schemas.microsoft.com/office/drawing/2014/main" id="{4BBE5526-1ADE-4570-8B42-0BC7E0B69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</a:t>
                </a:r>
              </a:p>
            </p:txBody>
          </p:sp>
        </p:grpSp>
        <p:grpSp>
          <p:nvGrpSpPr>
            <p:cNvPr id="33" name="Group 77">
              <a:extLst>
                <a:ext uri="{FF2B5EF4-FFF2-40B4-BE49-F238E27FC236}">
                  <a16:creationId xmlns:a16="http://schemas.microsoft.com/office/drawing/2014/main" id="{0105FD18-A0F4-4A65-9EC8-0593E88DDB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953000"/>
              <a:ext cx="1371600" cy="457200"/>
              <a:chOff x="0" y="0"/>
              <a:chExt cx="864" cy="288"/>
            </a:xfrm>
          </p:grpSpPr>
          <p:sp>
            <p:nvSpPr>
              <p:cNvPr id="43" name="Rectangle 78">
                <a:extLst>
                  <a:ext uri="{FF2B5EF4-FFF2-40B4-BE49-F238E27FC236}">
                    <a16:creationId xmlns:a16="http://schemas.microsoft.com/office/drawing/2014/main" id="{D9ED2D23-969D-44D3-9384-826085A0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4" name="Rectangle 79">
                <a:extLst>
                  <a:ext uri="{FF2B5EF4-FFF2-40B4-BE49-F238E27FC236}">
                    <a16:creationId xmlns:a16="http://schemas.microsoft.com/office/drawing/2014/main" id="{8E1B32D4-8C7E-406B-B08F-75311888E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11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</a:t>
                </a:r>
              </a:p>
            </p:txBody>
          </p:sp>
        </p:grpSp>
        <p:grpSp>
          <p:nvGrpSpPr>
            <p:cNvPr id="34" name="Group 80">
              <a:extLst>
                <a:ext uri="{FF2B5EF4-FFF2-40B4-BE49-F238E27FC236}">
                  <a16:creationId xmlns:a16="http://schemas.microsoft.com/office/drawing/2014/main" id="{E3479D97-1719-427D-B704-A2D43A9573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038600"/>
              <a:ext cx="1371600" cy="457200"/>
              <a:chOff x="0" y="0"/>
              <a:chExt cx="864" cy="288"/>
            </a:xfrm>
          </p:grpSpPr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5C40EB58-DB1F-49F4-A01C-FE7601651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2" name="Rectangle 82">
                <a:extLst>
                  <a:ext uri="{FF2B5EF4-FFF2-40B4-BE49-F238E27FC236}">
                    <a16:creationId xmlns:a16="http://schemas.microsoft.com/office/drawing/2014/main" id="{55A06324-0D46-480A-B3AE-A4D37CAED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24"/>
                <a:ext cx="91" cy="23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endParaRPr lang="en-US" sz="1800" b="0" dirty="0">
                  <a:solidFill>
                    <a:srgbClr val="000066"/>
                  </a:solidFill>
                  <a:latin typeface="Courier New Bold Italic" charset="0"/>
                  <a:ea typeface="Courier New Bold Italic" charset="0"/>
                  <a:cs typeface="Courier New Bold Italic" charset="0"/>
                  <a:sym typeface="Courier New Bold Italic" charset="0"/>
                </a:endParaRPr>
              </a:p>
            </p:txBody>
          </p:sp>
        </p:grpSp>
        <p:grpSp>
          <p:nvGrpSpPr>
            <p:cNvPr id="35" name="Group 83">
              <a:extLst>
                <a:ext uri="{FF2B5EF4-FFF2-40B4-BE49-F238E27FC236}">
                  <a16:creationId xmlns:a16="http://schemas.microsoft.com/office/drawing/2014/main" id="{81FBC3F0-9C0D-430E-B23D-8D41091A42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495800"/>
              <a:ext cx="1371600" cy="457200"/>
              <a:chOff x="0" y="0"/>
              <a:chExt cx="864" cy="288"/>
            </a:xfrm>
          </p:grpSpPr>
          <p:sp>
            <p:nvSpPr>
              <p:cNvPr id="39" name="Rectangle 84">
                <a:extLst>
                  <a:ext uri="{FF2B5EF4-FFF2-40B4-BE49-F238E27FC236}">
                    <a16:creationId xmlns:a16="http://schemas.microsoft.com/office/drawing/2014/main" id="{AEF40916-5F68-4BA5-9A15-F5D45DC95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40" name="Rectangle 85">
                <a:extLst>
                  <a:ext uri="{FF2B5EF4-FFF2-40B4-BE49-F238E27FC236}">
                    <a16:creationId xmlns:a16="http://schemas.microsoft.com/office/drawing/2014/main" id="{ECE769A6-F31A-4CF6-A8EB-16BA8DD73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24"/>
                <a:ext cx="91" cy="23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endPara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endParaRPr>
              </a:p>
            </p:txBody>
          </p:sp>
        </p:grpSp>
        <p:grpSp>
          <p:nvGrpSpPr>
            <p:cNvPr id="36" name="Group 86">
              <a:extLst>
                <a:ext uri="{FF2B5EF4-FFF2-40B4-BE49-F238E27FC236}">
                  <a16:creationId xmlns:a16="http://schemas.microsoft.com/office/drawing/2014/main" id="{74671281-045F-42F4-BB6A-37368891D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953000"/>
              <a:ext cx="1371600" cy="457200"/>
              <a:chOff x="0" y="0"/>
              <a:chExt cx="864" cy="288"/>
            </a:xfrm>
          </p:grpSpPr>
          <p:sp>
            <p:nvSpPr>
              <p:cNvPr id="37" name="Rectangle 87">
                <a:extLst>
                  <a:ext uri="{FF2B5EF4-FFF2-40B4-BE49-F238E27FC236}">
                    <a16:creationId xmlns:a16="http://schemas.microsoft.com/office/drawing/2014/main" id="{AE77CB18-18D4-4522-8A7E-37810942E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8" name="Rectangle 88">
                <a:extLst>
                  <a:ext uri="{FF2B5EF4-FFF2-40B4-BE49-F238E27FC236}">
                    <a16:creationId xmlns:a16="http://schemas.microsoft.com/office/drawing/2014/main" id="{249FFA58-939E-4775-959B-0865070BE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" y="24"/>
                <a:ext cx="91" cy="23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endParaRPr lang="en-US" sz="1800" b="0" dirty="0">
                  <a:solidFill>
                    <a:srgbClr val="000066"/>
                  </a:solidFill>
                  <a:latin typeface="Courier New Bold" charset="0"/>
                  <a:ea typeface="Courier New Bold" charset="0"/>
                  <a:cs typeface="Courier New Bold" charset="0"/>
                  <a:sym typeface="Courier New Bold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39BFAD-A49E-4F82-6CF4-4342139AB7F2}"/>
              </a:ext>
            </a:extLst>
          </p:cNvPr>
          <p:cNvGrpSpPr/>
          <p:nvPr/>
        </p:nvGrpSpPr>
        <p:grpSpPr>
          <a:xfrm>
            <a:off x="5350984" y="1138403"/>
            <a:ext cx="2776537" cy="4038600"/>
            <a:chOff x="5376863" y="1371600"/>
            <a:chExt cx="2776537" cy="4038600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0B68DCA0-7A38-4BF6-ADE9-316B20FAFB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1371600"/>
              <a:ext cx="1371600" cy="457200"/>
              <a:chOff x="0" y="0"/>
              <a:chExt cx="864" cy="288"/>
            </a:xfrm>
          </p:grpSpPr>
          <p:sp>
            <p:nvSpPr>
              <p:cNvPr id="174" name="Rectangle 6">
                <a:extLst>
                  <a:ext uri="{FF2B5EF4-FFF2-40B4-BE49-F238E27FC236}">
                    <a16:creationId xmlns:a16="http://schemas.microsoft.com/office/drawing/2014/main" id="{4B9BDCE0-8849-481D-CE16-908BBC0B2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75" name="Rectangle 7">
                <a:extLst>
                  <a:ext uri="{FF2B5EF4-FFF2-40B4-BE49-F238E27FC236}">
                    <a16:creationId xmlns:a16="http://schemas.microsoft.com/office/drawing/2014/main" id="{59550902-6F72-C5B9-80D7-48A025DCA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01100010</a:t>
                </a:r>
              </a:p>
            </p:txBody>
          </p:sp>
        </p:grpSp>
        <p:grpSp>
          <p:nvGrpSpPr>
            <p:cNvPr id="93" name="Group 8">
              <a:extLst>
                <a:ext uri="{FF2B5EF4-FFF2-40B4-BE49-F238E27FC236}">
                  <a16:creationId xmlns:a16="http://schemas.microsoft.com/office/drawing/2014/main" id="{EF1F399A-5CF4-3F68-60E9-060BF1F123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6863" y="1371600"/>
              <a:ext cx="1436687" cy="457200"/>
              <a:chOff x="0" y="0"/>
              <a:chExt cx="904" cy="288"/>
            </a:xfrm>
          </p:grpSpPr>
          <p:sp>
            <p:nvSpPr>
              <p:cNvPr id="172" name="Rectangle 9">
                <a:extLst>
                  <a:ext uri="{FF2B5EF4-FFF2-40B4-BE49-F238E27FC236}">
                    <a16:creationId xmlns:a16="http://schemas.microsoft.com/office/drawing/2014/main" id="{C800544A-F507-273A-C4B9-DE2ECCD8B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73" name="Rectangle 10">
                <a:extLst>
                  <a:ext uri="{FF2B5EF4-FFF2-40B4-BE49-F238E27FC236}">
                    <a16:creationId xmlns:a16="http://schemas.microsoft.com/office/drawing/2014/main" id="{DD11A02D-59A9-2851-BD52-D43BA6639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6"/>
                <a:ext cx="904" cy="25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dirty="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Argument </a:t>
                </a: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x</a:t>
                </a:r>
              </a:p>
            </p:txBody>
          </p:sp>
        </p:grpSp>
        <p:grpSp>
          <p:nvGrpSpPr>
            <p:cNvPr id="94" name="Group 11">
              <a:extLst>
                <a:ext uri="{FF2B5EF4-FFF2-40B4-BE49-F238E27FC236}">
                  <a16:creationId xmlns:a16="http://schemas.microsoft.com/office/drawing/2014/main" id="{CED28A9B-14B9-44FB-40ED-CD4358D8B5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1828800"/>
              <a:ext cx="1371600" cy="457200"/>
              <a:chOff x="0" y="0"/>
              <a:chExt cx="864" cy="288"/>
            </a:xfrm>
          </p:grpSpPr>
          <p:sp>
            <p:nvSpPr>
              <p:cNvPr id="170" name="Rectangle 12">
                <a:extLst>
                  <a:ext uri="{FF2B5EF4-FFF2-40B4-BE49-F238E27FC236}">
                    <a16:creationId xmlns:a16="http://schemas.microsoft.com/office/drawing/2014/main" id="{E1D5FD26-870D-4AE2-5B7F-C4E46E2BB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71" name="Rectangle 13">
                <a:extLst>
                  <a:ext uri="{FF2B5EF4-FFF2-40B4-BE49-F238E27FC236}">
                    <a16:creationId xmlns:a16="http://schemas.microsoft.com/office/drawing/2014/main" id="{20D75249-3A1F-4222-1DF7-AF8CA7B1F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00010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000</a:t>
                </a:r>
              </a:p>
            </p:txBody>
          </p:sp>
        </p:grpSp>
        <p:grpSp>
          <p:nvGrpSpPr>
            <p:cNvPr id="95" name="Group 14">
              <a:extLst>
                <a:ext uri="{FF2B5EF4-FFF2-40B4-BE49-F238E27FC236}">
                  <a16:creationId xmlns:a16="http://schemas.microsoft.com/office/drawing/2014/main" id="{B33796ED-D53F-515C-5A98-21990D153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1828800"/>
              <a:ext cx="1371600" cy="457200"/>
              <a:chOff x="0" y="0"/>
              <a:chExt cx="864" cy="288"/>
            </a:xfrm>
          </p:grpSpPr>
          <p:sp>
            <p:nvSpPr>
              <p:cNvPr id="168" name="Rectangle 15">
                <a:extLst>
                  <a:ext uri="{FF2B5EF4-FFF2-40B4-BE49-F238E27FC236}">
                    <a16:creationId xmlns:a16="http://schemas.microsoft.com/office/drawing/2014/main" id="{AB297EAC-0434-A98C-9C02-C9EE46B61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69" name="Rectangle 16">
                <a:extLst>
                  <a:ext uri="{FF2B5EF4-FFF2-40B4-BE49-F238E27FC236}">
                    <a16:creationId xmlns:a16="http://schemas.microsoft.com/office/drawing/2014/main" id="{DF05C760-5411-75A2-A18E-1D0F54DF7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" y="32"/>
                <a:ext cx="443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&lt;&lt; 3</a:t>
                </a:r>
              </a:p>
            </p:txBody>
          </p:sp>
        </p:grpSp>
        <p:grpSp>
          <p:nvGrpSpPr>
            <p:cNvPr id="96" name="Group 17">
              <a:extLst>
                <a:ext uri="{FF2B5EF4-FFF2-40B4-BE49-F238E27FC236}">
                  <a16:creationId xmlns:a16="http://schemas.microsoft.com/office/drawing/2014/main" id="{12F1EBEE-9756-D518-FC88-56909FAC90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286000"/>
              <a:ext cx="1371600" cy="457200"/>
              <a:chOff x="0" y="0"/>
              <a:chExt cx="864" cy="288"/>
            </a:xfrm>
          </p:grpSpPr>
          <p:sp>
            <p:nvSpPr>
              <p:cNvPr id="166" name="Rectangle 18">
                <a:extLst>
                  <a:ext uri="{FF2B5EF4-FFF2-40B4-BE49-F238E27FC236}">
                    <a16:creationId xmlns:a16="http://schemas.microsoft.com/office/drawing/2014/main" id="{EF99218D-F5E4-4658-B5A8-6E6D92BD7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67" name="Rectangle 19">
                <a:extLst>
                  <a:ext uri="{FF2B5EF4-FFF2-40B4-BE49-F238E27FC236}">
                    <a16:creationId xmlns:a16="http://schemas.microsoft.com/office/drawing/2014/main" id="{539C42B0-C554-D6B9-1AED-D8E53C40F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</a:t>
                </a:r>
              </a:p>
            </p:txBody>
          </p:sp>
        </p:grpSp>
        <p:grpSp>
          <p:nvGrpSpPr>
            <p:cNvPr id="97" name="Group 20">
              <a:extLst>
                <a:ext uri="{FF2B5EF4-FFF2-40B4-BE49-F238E27FC236}">
                  <a16:creationId xmlns:a16="http://schemas.microsoft.com/office/drawing/2014/main" id="{8937682B-95B8-665D-89FF-62145B32B7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2286000"/>
              <a:ext cx="1371600" cy="457200"/>
              <a:chOff x="0" y="0"/>
              <a:chExt cx="864" cy="288"/>
            </a:xfrm>
          </p:grpSpPr>
          <p:sp>
            <p:nvSpPr>
              <p:cNvPr id="164" name="Rectangle 21">
                <a:extLst>
                  <a:ext uri="{FF2B5EF4-FFF2-40B4-BE49-F238E27FC236}">
                    <a16:creationId xmlns:a16="http://schemas.microsoft.com/office/drawing/2014/main" id="{592EADA3-83BE-B478-A0ED-E3218309A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65" name="Rectangle 22">
                <a:extLst>
                  <a:ext uri="{FF2B5EF4-FFF2-40B4-BE49-F238E27FC236}">
                    <a16:creationId xmlns:a16="http://schemas.microsoft.com/office/drawing/2014/main" id="{F98A1A1B-E505-7C9E-D041-E5B9FEBD0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" y="16"/>
                <a:ext cx="787" cy="25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dirty="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Log. </a:t>
                </a: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&gt;&gt; 2</a:t>
                </a:r>
              </a:p>
            </p:txBody>
          </p:sp>
        </p:grpSp>
        <p:grpSp>
          <p:nvGrpSpPr>
            <p:cNvPr id="98" name="Group 23">
              <a:extLst>
                <a:ext uri="{FF2B5EF4-FFF2-40B4-BE49-F238E27FC236}">
                  <a16:creationId xmlns:a16="http://schemas.microsoft.com/office/drawing/2014/main" id="{F2DDC3EE-1F6E-809F-C41C-23002AC84A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743200"/>
              <a:ext cx="1371600" cy="457200"/>
              <a:chOff x="0" y="0"/>
              <a:chExt cx="864" cy="288"/>
            </a:xfrm>
          </p:grpSpPr>
          <p:sp>
            <p:nvSpPr>
              <p:cNvPr id="162" name="Rectangle 24">
                <a:extLst>
                  <a:ext uri="{FF2B5EF4-FFF2-40B4-BE49-F238E27FC236}">
                    <a16:creationId xmlns:a16="http://schemas.microsoft.com/office/drawing/2014/main" id="{CBA3B804-06A2-1E55-509F-FFCAB3109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63" name="Rectangle 25">
                <a:extLst>
                  <a:ext uri="{FF2B5EF4-FFF2-40B4-BE49-F238E27FC236}">
                    <a16:creationId xmlns:a16="http://schemas.microsoft.com/office/drawing/2014/main" id="{334E7F3C-C4CD-098C-FD4B-0752F97A3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</a:t>
                </a:r>
              </a:p>
            </p:txBody>
          </p:sp>
        </p:grpSp>
        <p:grpSp>
          <p:nvGrpSpPr>
            <p:cNvPr id="99" name="Group 26">
              <a:extLst>
                <a:ext uri="{FF2B5EF4-FFF2-40B4-BE49-F238E27FC236}">
                  <a16:creationId xmlns:a16="http://schemas.microsoft.com/office/drawing/2014/main" id="{8F3D3F67-8C99-5AF1-DD29-E994D784CF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2743200"/>
              <a:ext cx="1371600" cy="457200"/>
              <a:chOff x="0" y="0"/>
              <a:chExt cx="864" cy="288"/>
            </a:xfrm>
          </p:grpSpPr>
          <p:sp>
            <p:nvSpPr>
              <p:cNvPr id="160" name="Rectangle 27">
                <a:extLst>
                  <a:ext uri="{FF2B5EF4-FFF2-40B4-BE49-F238E27FC236}">
                    <a16:creationId xmlns:a16="http://schemas.microsoft.com/office/drawing/2014/main" id="{A6FE492B-4CF9-09DD-99CF-260C29D2C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61" name="Rectangle 28">
                <a:extLst>
                  <a:ext uri="{FF2B5EF4-FFF2-40B4-BE49-F238E27FC236}">
                    <a16:creationId xmlns:a16="http://schemas.microsoft.com/office/drawing/2014/main" id="{AF2B917C-4675-BE1B-6B52-404B954ED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16"/>
                <a:ext cx="859" cy="25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Arith. 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&gt;&gt; 2</a:t>
                </a:r>
              </a:p>
            </p:txBody>
          </p:sp>
        </p:grpSp>
        <p:grpSp>
          <p:nvGrpSpPr>
            <p:cNvPr id="100" name="Group 29">
              <a:extLst>
                <a:ext uri="{FF2B5EF4-FFF2-40B4-BE49-F238E27FC236}">
                  <a16:creationId xmlns:a16="http://schemas.microsoft.com/office/drawing/2014/main" id="{04E4F84C-33A6-3916-CED8-C92B1FF499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581400"/>
              <a:ext cx="1371600" cy="457200"/>
              <a:chOff x="0" y="0"/>
              <a:chExt cx="864" cy="288"/>
            </a:xfrm>
          </p:grpSpPr>
          <p:sp>
            <p:nvSpPr>
              <p:cNvPr id="158" name="Rectangle 30">
                <a:extLst>
                  <a:ext uri="{FF2B5EF4-FFF2-40B4-BE49-F238E27FC236}">
                    <a16:creationId xmlns:a16="http://schemas.microsoft.com/office/drawing/2014/main" id="{A0EAA134-B1FD-E3FF-3AD4-DD05E7AD1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59" name="Rectangle 31">
                <a:extLst>
                  <a:ext uri="{FF2B5EF4-FFF2-40B4-BE49-F238E27FC236}">
                    <a16:creationId xmlns:a16="http://schemas.microsoft.com/office/drawing/2014/main" id="{17CDE8B6-4F6B-F813-A967-D09C38380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10100010</a:t>
                </a:r>
              </a:p>
            </p:txBody>
          </p:sp>
        </p:grpSp>
        <p:grpSp>
          <p:nvGrpSpPr>
            <p:cNvPr id="101" name="Group 32">
              <a:extLst>
                <a:ext uri="{FF2B5EF4-FFF2-40B4-BE49-F238E27FC236}">
                  <a16:creationId xmlns:a16="http://schemas.microsoft.com/office/drawing/2014/main" id="{B2A04ED5-83CD-59F0-7F67-C0CF60EBB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6863" y="3581400"/>
              <a:ext cx="1436687" cy="457200"/>
              <a:chOff x="0" y="0"/>
              <a:chExt cx="904" cy="288"/>
            </a:xfrm>
          </p:grpSpPr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774C21F4-7494-676C-A90C-4ABFB02C0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D6C02634-B2BE-7291-3613-92C96663F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6"/>
                <a:ext cx="904" cy="25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dirty="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Argument </a:t>
                </a: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x</a:t>
                </a:r>
              </a:p>
            </p:txBody>
          </p:sp>
        </p:grpSp>
        <p:grpSp>
          <p:nvGrpSpPr>
            <p:cNvPr id="102" name="Group 35">
              <a:extLst>
                <a:ext uri="{FF2B5EF4-FFF2-40B4-BE49-F238E27FC236}">
                  <a16:creationId xmlns:a16="http://schemas.microsoft.com/office/drawing/2014/main" id="{82F8E9E1-3B8E-CCF7-690F-486FAA36B9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038600"/>
              <a:ext cx="1371600" cy="457200"/>
              <a:chOff x="0" y="0"/>
              <a:chExt cx="864" cy="288"/>
            </a:xfrm>
          </p:grpSpPr>
          <p:sp>
            <p:nvSpPr>
              <p:cNvPr id="154" name="Rectangle 36">
                <a:extLst>
                  <a:ext uri="{FF2B5EF4-FFF2-40B4-BE49-F238E27FC236}">
                    <a16:creationId xmlns:a16="http://schemas.microsoft.com/office/drawing/2014/main" id="{830BC7FC-39FF-A5D8-F78F-8A4479D77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55" name="Rectangle 37">
                <a:extLst>
                  <a:ext uri="{FF2B5EF4-FFF2-40B4-BE49-F238E27FC236}">
                    <a16:creationId xmlns:a16="http://schemas.microsoft.com/office/drawing/2014/main" id="{17925CFF-29E1-4520-FAD2-D71EA244B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00010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000</a:t>
                </a:r>
              </a:p>
            </p:txBody>
          </p:sp>
        </p:grpSp>
        <p:grpSp>
          <p:nvGrpSpPr>
            <p:cNvPr id="103" name="Group 38">
              <a:extLst>
                <a:ext uri="{FF2B5EF4-FFF2-40B4-BE49-F238E27FC236}">
                  <a16:creationId xmlns:a16="http://schemas.microsoft.com/office/drawing/2014/main" id="{0BBD7F4C-6F3A-1A38-93F4-48B3C132C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4038600"/>
              <a:ext cx="1371600" cy="457200"/>
              <a:chOff x="0" y="0"/>
              <a:chExt cx="864" cy="288"/>
            </a:xfrm>
          </p:grpSpPr>
          <p:sp>
            <p:nvSpPr>
              <p:cNvPr id="152" name="Rectangle 39">
                <a:extLst>
                  <a:ext uri="{FF2B5EF4-FFF2-40B4-BE49-F238E27FC236}">
                    <a16:creationId xmlns:a16="http://schemas.microsoft.com/office/drawing/2014/main" id="{B497CFAE-B2D1-AF6D-11AB-3EBC34F93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53" name="Rectangle 40">
                <a:extLst>
                  <a:ext uri="{FF2B5EF4-FFF2-40B4-BE49-F238E27FC236}">
                    <a16:creationId xmlns:a16="http://schemas.microsoft.com/office/drawing/2014/main" id="{F8CC1CA3-0863-ECDA-206F-D7B21F231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" y="32"/>
                <a:ext cx="443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&lt;&lt; 3</a:t>
                </a:r>
              </a:p>
            </p:txBody>
          </p:sp>
        </p:grpSp>
        <p:grpSp>
          <p:nvGrpSpPr>
            <p:cNvPr id="104" name="Group 41">
              <a:extLst>
                <a:ext uri="{FF2B5EF4-FFF2-40B4-BE49-F238E27FC236}">
                  <a16:creationId xmlns:a16="http://schemas.microsoft.com/office/drawing/2014/main" id="{25E859F2-11FA-EC62-622B-982BCBD692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495800"/>
              <a:ext cx="1371600" cy="457200"/>
              <a:chOff x="0" y="0"/>
              <a:chExt cx="864" cy="288"/>
            </a:xfrm>
          </p:grpSpPr>
          <p:sp>
            <p:nvSpPr>
              <p:cNvPr id="150" name="Rectangle 42">
                <a:extLst>
                  <a:ext uri="{FF2B5EF4-FFF2-40B4-BE49-F238E27FC236}">
                    <a16:creationId xmlns:a16="http://schemas.microsoft.com/office/drawing/2014/main" id="{D4B9F33E-0ACC-184E-C822-D3576F779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51" name="Rectangle 43">
                <a:extLst>
                  <a:ext uri="{FF2B5EF4-FFF2-40B4-BE49-F238E27FC236}">
                    <a16:creationId xmlns:a16="http://schemas.microsoft.com/office/drawing/2014/main" id="{D1F2B228-F9A2-058B-AB6D-595B6DE8E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</a:t>
                </a:r>
              </a:p>
            </p:txBody>
          </p:sp>
        </p:grpSp>
        <p:grpSp>
          <p:nvGrpSpPr>
            <p:cNvPr id="105" name="Group 44">
              <a:extLst>
                <a:ext uri="{FF2B5EF4-FFF2-40B4-BE49-F238E27FC236}">
                  <a16:creationId xmlns:a16="http://schemas.microsoft.com/office/drawing/2014/main" id="{B6C2A285-6318-B25C-1334-218ECD451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4495800"/>
              <a:ext cx="1371600" cy="457200"/>
              <a:chOff x="0" y="0"/>
              <a:chExt cx="864" cy="288"/>
            </a:xfrm>
          </p:grpSpPr>
          <p:sp>
            <p:nvSpPr>
              <p:cNvPr id="148" name="Rectangle 45">
                <a:extLst>
                  <a:ext uri="{FF2B5EF4-FFF2-40B4-BE49-F238E27FC236}">
                    <a16:creationId xmlns:a16="http://schemas.microsoft.com/office/drawing/2014/main" id="{F8596738-FEEC-9202-C4AA-BA2BBC274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49" name="Rectangle 46">
                <a:extLst>
                  <a:ext uri="{FF2B5EF4-FFF2-40B4-BE49-F238E27FC236}">
                    <a16:creationId xmlns:a16="http://schemas.microsoft.com/office/drawing/2014/main" id="{0DB97C2D-CBF3-05D5-71AF-1F9A9F518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" y="16"/>
                <a:ext cx="787" cy="25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Log. 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&gt;&gt; 2</a:t>
                </a:r>
              </a:p>
            </p:txBody>
          </p:sp>
        </p:grpSp>
        <p:grpSp>
          <p:nvGrpSpPr>
            <p:cNvPr id="106" name="Group 47">
              <a:extLst>
                <a:ext uri="{FF2B5EF4-FFF2-40B4-BE49-F238E27FC236}">
                  <a16:creationId xmlns:a16="http://schemas.microsoft.com/office/drawing/2014/main" id="{F8058391-4F62-C697-F3DC-F26DF7741B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953000"/>
              <a:ext cx="1371600" cy="457200"/>
              <a:chOff x="0" y="0"/>
              <a:chExt cx="864" cy="288"/>
            </a:xfrm>
          </p:grpSpPr>
          <p:sp>
            <p:nvSpPr>
              <p:cNvPr id="146" name="Rectangle 48">
                <a:extLst>
                  <a:ext uri="{FF2B5EF4-FFF2-40B4-BE49-F238E27FC236}">
                    <a16:creationId xmlns:a16="http://schemas.microsoft.com/office/drawing/2014/main" id="{783ECB39-6FBF-533D-66A6-2AB9167C5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47" name="Rectangle 49">
                <a:extLst>
                  <a:ext uri="{FF2B5EF4-FFF2-40B4-BE49-F238E27FC236}">
                    <a16:creationId xmlns:a16="http://schemas.microsoft.com/office/drawing/2014/main" id="{CD5EFE4C-CB3D-86E0-E66D-39B1B0040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11</a:t>
                </a:r>
                <a:r>
                  <a:rPr lang="en-US" sz="1800" b="0">
                    <a:solidFill>
                      <a:srgbClr val="FFFFFF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</a:t>
                </a:r>
              </a:p>
            </p:txBody>
          </p:sp>
        </p:grpSp>
        <p:grpSp>
          <p:nvGrpSpPr>
            <p:cNvPr id="107" name="Group 50">
              <a:extLst>
                <a:ext uri="{FF2B5EF4-FFF2-40B4-BE49-F238E27FC236}">
                  <a16:creationId xmlns:a16="http://schemas.microsoft.com/office/drawing/2014/main" id="{1FFB5DED-973B-3B74-09AE-AD15484660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0200" y="4953000"/>
              <a:ext cx="1371600" cy="457200"/>
              <a:chOff x="0" y="0"/>
              <a:chExt cx="864" cy="288"/>
            </a:xfrm>
          </p:grpSpPr>
          <p:sp>
            <p:nvSpPr>
              <p:cNvPr id="144" name="Rectangle 51">
                <a:extLst>
                  <a:ext uri="{FF2B5EF4-FFF2-40B4-BE49-F238E27FC236}">
                    <a16:creationId xmlns:a16="http://schemas.microsoft.com/office/drawing/2014/main" id="{00A4A329-134A-0DEA-753F-585F509D5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45" name="Rectangle 52">
                <a:extLst>
                  <a:ext uri="{FF2B5EF4-FFF2-40B4-BE49-F238E27FC236}">
                    <a16:creationId xmlns:a16="http://schemas.microsoft.com/office/drawing/2014/main" id="{40F2F4A6-D799-5DA3-C735-68832EB86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16"/>
                <a:ext cx="859" cy="25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>
                    <a:solidFill>
                      <a:srgbClr val="000066"/>
                    </a:solidFill>
                    <a:latin typeface="Helvetica" charset="0"/>
                    <a:ea typeface="Helvetica" charset="0"/>
                    <a:cs typeface="Helvetica" charset="0"/>
                    <a:sym typeface="Helvetica" charset="0"/>
                  </a:rPr>
                  <a:t>Arith. 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&gt;&gt; 2</a:t>
                </a:r>
              </a:p>
            </p:txBody>
          </p:sp>
        </p:grpSp>
        <p:grpSp>
          <p:nvGrpSpPr>
            <p:cNvPr id="108" name="Group 53">
              <a:extLst>
                <a:ext uri="{FF2B5EF4-FFF2-40B4-BE49-F238E27FC236}">
                  <a16:creationId xmlns:a16="http://schemas.microsoft.com/office/drawing/2014/main" id="{003C1D2E-A0C4-C405-D840-98D47FD2FD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1828800"/>
              <a:ext cx="1371600" cy="457200"/>
              <a:chOff x="0" y="0"/>
              <a:chExt cx="864" cy="288"/>
            </a:xfrm>
          </p:grpSpPr>
          <p:sp>
            <p:nvSpPr>
              <p:cNvPr id="142" name="Rectangle 54">
                <a:extLst>
                  <a:ext uri="{FF2B5EF4-FFF2-40B4-BE49-F238E27FC236}">
                    <a16:creationId xmlns:a16="http://schemas.microsoft.com/office/drawing/2014/main" id="{A7579308-1FB3-F299-8747-19096AC7A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43" name="Rectangle 55">
                <a:extLst>
                  <a:ext uri="{FF2B5EF4-FFF2-40B4-BE49-F238E27FC236}">
                    <a16:creationId xmlns:a16="http://schemas.microsoft.com/office/drawing/2014/main" id="{30311124-1FC2-C260-CDDD-AECDD7D43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00010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000</a:t>
                </a:r>
              </a:p>
            </p:txBody>
          </p:sp>
        </p:grpSp>
        <p:grpSp>
          <p:nvGrpSpPr>
            <p:cNvPr id="109" name="Group 56">
              <a:extLst>
                <a:ext uri="{FF2B5EF4-FFF2-40B4-BE49-F238E27FC236}">
                  <a16:creationId xmlns:a16="http://schemas.microsoft.com/office/drawing/2014/main" id="{CCF83FC5-A5D1-5674-F361-FE873BD3FE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1828800"/>
              <a:ext cx="1371600" cy="457200"/>
              <a:chOff x="0" y="0"/>
              <a:chExt cx="864" cy="288"/>
            </a:xfrm>
          </p:grpSpPr>
          <p:sp>
            <p:nvSpPr>
              <p:cNvPr id="140" name="Rectangle 57">
                <a:extLst>
                  <a:ext uri="{FF2B5EF4-FFF2-40B4-BE49-F238E27FC236}">
                    <a16:creationId xmlns:a16="http://schemas.microsoft.com/office/drawing/2014/main" id="{2A77FA30-CCE0-2307-163D-B323F5D04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41" name="Rectangle 58">
                <a:extLst>
                  <a:ext uri="{FF2B5EF4-FFF2-40B4-BE49-F238E27FC236}">
                    <a16:creationId xmlns:a16="http://schemas.microsoft.com/office/drawing/2014/main" id="{605835A4-13E8-AF9C-6AD0-E421A8847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00010</a:t>
                </a:r>
                <a:r>
                  <a:rPr lang="en-US" sz="1800" b="0" dirty="0">
                    <a:solidFill>
                      <a:srgbClr val="000066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000</a:t>
                </a:r>
              </a:p>
            </p:txBody>
          </p:sp>
        </p:grpSp>
        <p:grpSp>
          <p:nvGrpSpPr>
            <p:cNvPr id="110" name="Group 59">
              <a:extLst>
                <a:ext uri="{FF2B5EF4-FFF2-40B4-BE49-F238E27FC236}">
                  <a16:creationId xmlns:a16="http://schemas.microsoft.com/office/drawing/2014/main" id="{6C2D5BE5-DA62-F263-E0D8-3CD61ADCC1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286000"/>
              <a:ext cx="1371600" cy="457200"/>
              <a:chOff x="0" y="0"/>
              <a:chExt cx="864" cy="288"/>
            </a:xfrm>
          </p:grpSpPr>
          <p:sp>
            <p:nvSpPr>
              <p:cNvPr id="138" name="Rectangle 60">
                <a:extLst>
                  <a:ext uri="{FF2B5EF4-FFF2-40B4-BE49-F238E27FC236}">
                    <a16:creationId xmlns:a16="http://schemas.microsoft.com/office/drawing/2014/main" id="{CC3FA70A-3F69-7E78-DCBA-8CB33728C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39" name="Rectangle 61">
                <a:extLst>
                  <a:ext uri="{FF2B5EF4-FFF2-40B4-BE49-F238E27FC236}">
                    <a16:creationId xmlns:a16="http://schemas.microsoft.com/office/drawing/2014/main" id="{03557E5B-99B6-6D69-9180-01F245488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</a:t>
                </a:r>
              </a:p>
            </p:txBody>
          </p:sp>
        </p:grpSp>
        <p:grpSp>
          <p:nvGrpSpPr>
            <p:cNvPr id="111" name="Group 62">
              <a:extLst>
                <a:ext uri="{FF2B5EF4-FFF2-40B4-BE49-F238E27FC236}">
                  <a16:creationId xmlns:a16="http://schemas.microsoft.com/office/drawing/2014/main" id="{095469F1-6DC2-0676-8577-FD22757561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286000"/>
              <a:ext cx="1371600" cy="457200"/>
              <a:chOff x="0" y="0"/>
              <a:chExt cx="864" cy="288"/>
            </a:xfrm>
          </p:grpSpPr>
          <p:sp>
            <p:nvSpPr>
              <p:cNvPr id="136" name="Rectangle 63">
                <a:extLst>
                  <a:ext uri="{FF2B5EF4-FFF2-40B4-BE49-F238E27FC236}">
                    <a16:creationId xmlns:a16="http://schemas.microsoft.com/office/drawing/2014/main" id="{C942A3F1-8556-0AAD-602A-A28C990E5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37" name="Rectangle 64">
                <a:extLst>
                  <a:ext uri="{FF2B5EF4-FFF2-40B4-BE49-F238E27FC236}">
                    <a16:creationId xmlns:a16="http://schemas.microsoft.com/office/drawing/2014/main" id="{94FC6D99-4501-70F6-B77A-6A65277F5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</a:t>
                </a:r>
              </a:p>
            </p:txBody>
          </p:sp>
        </p:grpSp>
        <p:grpSp>
          <p:nvGrpSpPr>
            <p:cNvPr id="112" name="Group 65">
              <a:extLst>
                <a:ext uri="{FF2B5EF4-FFF2-40B4-BE49-F238E27FC236}">
                  <a16:creationId xmlns:a16="http://schemas.microsoft.com/office/drawing/2014/main" id="{FA4FA51B-06A0-A82A-D76F-86A02751D4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743200"/>
              <a:ext cx="1371600" cy="457200"/>
              <a:chOff x="0" y="0"/>
              <a:chExt cx="864" cy="288"/>
            </a:xfrm>
          </p:grpSpPr>
          <p:sp>
            <p:nvSpPr>
              <p:cNvPr id="134" name="Rectangle 66">
                <a:extLst>
                  <a:ext uri="{FF2B5EF4-FFF2-40B4-BE49-F238E27FC236}">
                    <a16:creationId xmlns:a16="http://schemas.microsoft.com/office/drawing/2014/main" id="{BC7F4FDA-5866-18B0-8880-EB70C1280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35" name="Rectangle 67">
                <a:extLst>
                  <a:ext uri="{FF2B5EF4-FFF2-40B4-BE49-F238E27FC236}">
                    <a16:creationId xmlns:a16="http://schemas.microsoft.com/office/drawing/2014/main" id="{C2D4FACD-680B-D977-515E-A1D702BDF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</a:t>
                </a:r>
              </a:p>
            </p:txBody>
          </p:sp>
        </p:grpSp>
        <p:grpSp>
          <p:nvGrpSpPr>
            <p:cNvPr id="113" name="Group 68">
              <a:extLst>
                <a:ext uri="{FF2B5EF4-FFF2-40B4-BE49-F238E27FC236}">
                  <a16:creationId xmlns:a16="http://schemas.microsoft.com/office/drawing/2014/main" id="{4892D4CE-9211-7848-5907-221DA73962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2743200"/>
              <a:ext cx="1371600" cy="457200"/>
              <a:chOff x="0" y="0"/>
              <a:chExt cx="864" cy="288"/>
            </a:xfrm>
          </p:grpSpPr>
          <p:sp>
            <p:nvSpPr>
              <p:cNvPr id="132" name="Rectangle 69">
                <a:extLst>
                  <a:ext uri="{FF2B5EF4-FFF2-40B4-BE49-F238E27FC236}">
                    <a16:creationId xmlns:a16="http://schemas.microsoft.com/office/drawing/2014/main" id="{752934DF-04DE-025F-C050-13D85A6B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33" name="Rectangle 70">
                <a:extLst>
                  <a:ext uri="{FF2B5EF4-FFF2-40B4-BE49-F238E27FC236}">
                    <a16:creationId xmlns:a16="http://schemas.microsoft.com/office/drawing/2014/main" id="{B799B59F-46A9-D336-610D-E41420AF1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 dirty="0">
                    <a:solidFill>
                      <a:srgbClr val="000066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011000</a:t>
                </a:r>
              </a:p>
            </p:txBody>
          </p:sp>
        </p:grpSp>
        <p:grpSp>
          <p:nvGrpSpPr>
            <p:cNvPr id="114" name="Group 71">
              <a:extLst>
                <a:ext uri="{FF2B5EF4-FFF2-40B4-BE49-F238E27FC236}">
                  <a16:creationId xmlns:a16="http://schemas.microsoft.com/office/drawing/2014/main" id="{0B3C2182-F224-5D18-22A7-6600616951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038600"/>
              <a:ext cx="1371600" cy="457200"/>
              <a:chOff x="0" y="0"/>
              <a:chExt cx="864" cy="288"/>
            </a:xfrm>
          </p:grpSpPr>
          <p:sp>
            <p:nvSpPr>
              <p:cNvPr id="130" name="Rectangle 72">
                <a:extLst>
                  <a:ext uri="{FF2B5EF4-FFF2-40B4-BE49-F238E27FC236}">
                    <a16:creationId xmlns:a16="http://schemas.microsoft.com/office/drawing/2014/main" id="{D35644AB-3BC6-026A-F0D8-4F7146137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31" name="Rectangle 73">
                <a:extLst>
                  <a:ext uri="{FF2B5EF4-FFF2-40B4-BE49-F238E27FC236}">
                    <a16:creationId xmlns:a16="http://schemas.microsoft.com/office/drawing/2014/main" id="{38B6CC39-4E3F-845F-AD9F-E95921882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00010</a:t>
                </a:r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000</a:t>
                </a:r>
              </a:p>
            </p:txBody>
          </p:sp>
        </p:grpSp>
        <p:grpSp>
          <p:nvGrpSpPr>
            <p:cNvPr id="115" name="Group 74">
              <a:extLst>
                <a:ext uri="{FF2B5EF4-FFF2-40B4-BE49-F238E27FC236}">
                  <a16:creationId xmlns:a16="http://schemas.microsoft.com/office/drawing/2014/main" id="{EE063C3A-4912-8EED-3BA0-B30E1F3649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495800"/>
              <a:ext cx="1371600" cy="457200"/>
              <a:chOff x="0" y="0"/>
              <a:chExt cx="864" cy="288"/>
            </a:xfrm>
          </p:grpSpPr>
          <p:sp>
            <p:nvSpPr>
              <p:cNvPr id="128" name="Rectangle 75">
                <a:extLst>
                  <a:ext uri="{FF2B5EF4-FFF2-40B4-BE49-F238E27FC236}">
                    <a16:creationId xmlns:a16="http://schemas.microsoft.com/office/drawing/2014/main" id="{649E1389-E789-1386-10DD-E27A0D190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29" name="Rectangle 76">
                <a:extLst>
                  <a:ext uri="{FF2B5EF4-FFF2-40B4-BE49-F238E27FC236}">
                    <a16:creationId xmlns:a16="http://schemas.microsoft.com/office/drawing/2014/main" id="{82D05734-A045-5979-067C-F7BF9F66B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</a:t>
                </a:r>
              </a:p>
            </p:txBody>
          </p:sp>
        </p:grpSp>
        <p:grpSp>
          <p:nvGrpSpPr>
            <p:cNvPr id="116" name="Group 77">
              <a:extLst>
                <a:ext uri="{FF2B5EF4-FFF2-40B4-BE49-F238E27FC236}">
                  <a16:creationId xmlns:a16="http://schemas.microsoft.com/office/drawing/2014/main" id="{DBA8511E-FBFA-6785-971A-9D528C4156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953000"/>
              <a:ext cx="1371600" cy="457200"/>
              <a:chOff x="0" y="0"/>
              <a:chExt cx="864" cy="288"/>
            </a:xfrm>
          </p:grpSpPr>
          <p:sp>
            <p:nvSpPr>
              <p:cNvPr id="126" name="Rectangle 78">
                <a:extLst>
                  <a:ext uri="{FF2B5EF4-FFF2-40B4-BE49-F238E27FC236}">
                    <a16:creationId xmlns:a16="http://schemas.microsoft.com/office/drawing/2014/main" id="{FBD13FE2-11B3-BC20-2B20-F7DAB8412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27" name="Rectangle 79">
                <a:extLst>
                  <a:ext uri="{FF2B5EF4-FFF2-40B4-BE49-F238E27FC236}">
                    <a16:creationId xmlns:a16="http://schemas.microsoft.com/office/drawing/2014/main" id="{B562DD51-3951-9A39-CF36-53A7CE2ED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FFFFFF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11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</a:t>
                </a:r>
              </a:p>
            </p:txBody>
          </p:sp>
        </p:grpSp>
        <p:grpSp>
          <p:nvGrpSpPr>
            <p:cNvPr id="117" name="Group 80">
              <a:extLst>
                <a:ext uri="{FF2B5EF4-FFF2-40B4-BE49-F238E27FC236}">
                  <a16:creationId xmlns:a16="http://schemas.microsoft.com/office/drawing/2014/main" id="{B9EEBB9A-CF63-7695-988C-BF2D9803CA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038600"/>
              <a:ext cx="1371600" cy="457200"/>
              <a:chOff x="0" y="0"/>
              <a:chExt cx="864" cy="288"/>
            </a:xfrm>
          </p:grpSpPr>
          <p:sp>
            <p:nvSpPr>
              <p:cNvPr id="124" name="Rectangle 81">
                <a:extLst>
                  <a:ext uri="{FF2B5EF4-FFF2-40B4-BE49-F238E27FC236}">
                    <a16:creationId xmlns:a16="http://schemas.microsoft.com/office/drawing/2014/main" id="{2BC22320-E69C-3B14-D546-FCE3A0FE9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25" name="Rectangle 82">
                <a:extLst>
                  <a:ext uri="{FF2B5EF4-FFF2-40B4-BE49-F238E27FC236}">
                    <a16:creationId xmlns:a16="http://schemas.microsoft.com/office/drawing/2014/main" id="{BEBF9939-137B-3CEC-DACA-5F3035306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00010</a:t>
                </a:r>
                <a:r>
                  <a:rPr lang="en-US" sz="1800" b="0">
                    <a:solidFill>
                      <a:srgbClr val="000066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000</a:t>
                </a:r>
              </a:p>
            </p:txBody>
          </p:sp>
        </p:grpSp>
        <p:grpSp>
          <p:nvGrpSpPr>
            <p:cNvPr id="118" name="Group 83">
              <a:extLst>
                <a:ext uri="{FF2B5EF4-FFF2-40B4-BE49-F238E27FC236}">
                  <a16:creationId xmlns:a16="http://schemas.microsoft.com/office/drawing/2014/main" id="{995E4FD8-AE44-3A76-D6B7-95C429FAA1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495800"/>
              <a:ext cx="1371600" cy="457200"/>
              <a:chOff x="0" y="0"/>
              <a:chExt cx="864" cy="288"/>
            </a:xfrm>
          </p:grpSpPr>
          <p:sp>
            <p:nvSpPr>
              <p:cNvPr id="122" name="Rectangle 84">
                <a:extLst>
                  <a:ext uri="{FF2B5EF4-FFF2-40B4-BE49-F238E27FC236}">
                    <a16:creationId xmlns:a16="http://schemas.microsoft.com/office/drawing/2014/main" id="{80EEC8CD-DBA0-35AC-307A-EBDDBFF50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23" name="Rectangle 85">
                <a:extLst>
                  <a:ext uri="{FF2B5EF4-FFF2-40B4-BE49-F238E27FC236}">
                    <a16:creationId xmlns:a16="http://schemas.microsoft.com/office/drawing/2014/main" id="{211F44FC-15E6-8468-59A0-DEA62610D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>
                    <a:solidFill>
                      <a:srgbClr val="000066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00</a:t>
                </a:r>
                <a:r>
                  <a:rPr lang="en-US" sz="1800" b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</a:t>
                </a:r>
              </a:p>
            </p:txBody>
          </p:sp>
        </p:grpSp>
        <p:grpSp>
          <p:nvGrpSpPr>
            <p:cNvPr id="119" name="Group 86">
              <a:extLst>
                <a:ext uri="{FF2B5EF4-FFF2-40B4-BE49-F238E27FC236}">
                  <a16:creationId xmlns:a16="http://schemas.microsoft.com/office/drawing/2014/main" id="{E9B99786-DBCC-CF20-AF09-BB9318556E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4953000"/>
              <a:ext cx="1371600" cy="457200"/>
              <a:chOff x="0" y="0"/>
              <a:chExt cx="864" cy="288"/>
            </a:xfrm>
          </p:grpSpPr>
          <p:sp>
            <p:nvSpPr>
              <p:cNvPr id="120" name="Rectangle 87">
                <a:extLst>
                  <a:ext uri="{FF2B5EF4-FFF2-40B4-BE49-F238E27FC236}">
                    <a16:creationId xmlns:a16="http://schemas.microsoft.com/office/drawing/2014/main" id="{EC5B2ED0-8514-C253-0E49-23A2CDB41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64" cy="288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200" b="0">
                  <a:solidFill>
                    <a:srgbClr val="000000"/>
                  </a:solidFill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21" name="Rectangle 88">
                <a:extLst>
                  <a:ext uri="{FF2B5EF4-FFF2-40B4-BE49-F238E27FC236}">
                    <a16:creationId xmlns:a16="http://schemas.microsoft.com/office/drawing/2014/main" id="{3E427604-3A6F-DC59-F303-0B1988540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32"/>
                <a:ext cx="78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0800" tIns="50800" bIns="50800" anchor="ctr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800" b="0" dirty="0">
                    <a:solidFill>
                      <a:srgbClr val="000066"/>
                    </a:solidFill>
                    <a:latin typeface="Courier New Bold Italic" charset="0"/>
                    <a:ea typeface="Courier New Bold Italic" charset="0"/>
                    <a:cs typeface="Courier New Bold Italic" charset="0"/>
                    <a:sym typeface="Courier New Bold Italic" charset="0"/>
                  </a:rPr>
                  <a:t>11</a:t>
                </a:r>
                <a:r>
                  <a:rPr lang="en-US" sz="1800" b="0" dirty="0">
                    <a:solidFill>
                      <a:srgbClr val="000066"/>
                    </a:solidFill>
                    <a:latin typeface="Courier New Bold" charset="0"/>
                    <a:ea typeface="Courier New Bold" charset="0"/>
                    <a:cs typeface="Courier New Bold" charset="0"/>
                    <a:sym typeface="Courier New Bold" charset="0"/>
                  </a:rPr>
                  <a:t>101000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687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33819C6-E64C-4AEE-AD23-BF6BDB54D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13" y="2932980"/>
            <a:ext cx="6627243" cy="8583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第二章 </a:t>
            </a:r>
            <a:br>
              <a:rPr lang="en-US" altLang="zh-CN" dirty="0"/>
            </a:br>
            <a:r>
              <a:rPr lang="zh-CN" altLang="en-US" dirty="0"/>
              <a:t>信息的表示和处理</a:t>
            </a:r>
          </a:p>
        </p:txBody>
      </p:sp>
    </p:spTree>
    <p:extLst>
      <p:ext uri="{BB962C8B-B14F-4D97-AF65-F5344CB8AC3E}">
        <p14:creationId xmlns:p14="http://schemas.microsoft.com/office/powerpoint/2010/main" val="3083031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17120-B35B-498C-AC16-D01CF2CF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三、整数表示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9B5CBB-5002-492C-8FA7-A56274F9A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、整数类型</a:t>
            </a:r>
            <a:endParaRPr lang="en-US" altLang="zh-CN" dirty="0"/>
          </a:p>
          <a:p>
            <a:pPr lvl="1"/>
            <a:r>
              <a:rPr lang="zh-CN" altLang="en-US" dirty="0"/>
              <a:t>有符号数：可以表示正数或者负数</a:t>
            </a:r>
            <a:endParaRPr lang="en-US" altLang="zh-CN" dirty="0"/>
          </a:p>
          <a:p>
            <a:pPr lvl="1"/>
            <a:r>
              <a:rPr lang="zh-CN" altLang="en-US" dirty="0"/>
              <a:t>无符号数：只能表示非负数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CA721A-BDB8-4DB2-A1C1-A581257C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61359F-FE1E-4B94-AA06-9064F02E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EFC682-538F-40AD-8A21-FB4E7987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E054C2-EC6A-4ED3-9F3E-00F59583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60" y="3128333"/>
            <a:ext cx="4057340" cy="20482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69C251-AF0B-46AE-AD57-27E83938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275" y="3128333"/>
            <a:ext cx="4080673" cy="20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45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6F226-9DC5-47C5-9464-581A8662B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、无符号数表示</a:t>
            </a:r>
            <a:endParaRPr lang="en-US" altLang="zh-CN" dirty="0"/>
          </a:p>
          <a:p>
            <a:r>
              <a:rPr lang="zh-CN" altLang="en-US" dirty="0"/>
              <a:t>定义：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举例：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E91012-BBDD-44FE-894E-F00E0E4C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1EC834-FA1B-4AAE-9685-223254F5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BC1F85-8F66-41D3-B99A-E3F2EBAF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70CB03-989E-4BB4-BADE-FE84C43E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65" y="3293525"/>
            <a:ext cx="6504016" cy="11663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417B07-66F9-4E44-91A4-C574E8A1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588" y="1919469"/>
            <a:ext cx="2250601" cy="802076"/>
          </a:xfrm>
          <a:prstGeom prst="rect">
            <a:avLst/>
          </a:prstGeom>
        </p:spPr>
      </p:pic>
      <p:sp>
        <p:nvSpPr>
          <p:cNvPr id="2" name="标注: 弯曲线形 1">
            <a:extLst>
              <a:ext uri="{FF2B5EF4-FFF2-40B4-BE49-F238E27FC236}">
                <a16:creationId xmlns:a16="http://schemas.microsoft.com/office/drawing/2014/main" id="{C601117D-7536-9A3D-4FFF-5211BBD0E0EE}"/>
              </a:ext>
            </a:extLst>
          </p:cNvPr>
          <p:cNvSpPr/>
          <p:nvPr/>
        </p:nvSpPr>
        <p:spPr>
          <a:xfrm>
            <a:off x="4641550" y="1216325"/>
            <a:ext cx="1604513" cy="31872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1799"/>
              <a:gd name="adj6" fmla="val -66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二进制转无符号</a:t>
            </a:r>
          </a:p>
        </p:txBody>
      </p:sp>
    </p:spTree>
    <p:extLst>
      <p:ext uri="{BB962C8B-B14F-4D97-AF65-F5344CB8AC3E}">
        <p14:creationId xmlns:p14="http://schemas.microsoft.com/office/powerpoint/2010/main" val="3064674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7AA0D4-C5B5-4B83-A3E0-BAAE9DE5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、编码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）原码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最高有效位是符号位，确定数据的正负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）反码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1B3E5D-D98E-486D-B053-4720CAEB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BE03E-FCE4-4B86-96B4-1CDA588D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6E92D6-2DAC-4213-968B-63547FCC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E7D5BBC-EFFF-4E15-9507-E06CC164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145" y="4269716"/>
            <a:ext cx="3898805" cy="8284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9561E3-865E-4EF6-8310-2A190E2F1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696" y="2001687"/>
            <a:ext cx="2968774" cy="8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88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511AA-FA12-4FB9-A309-4482897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）补码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补码将最高有效位解释成为负权重，补码方便运算，可以将减法转换为加法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A56235-F84E-4C0C-AD90-C69A3BF3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44BA20-2218-468A-94EA-3E96EA92C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46A854-A72B-47FB-A9A3-67D6C64A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C2F25B-4127-480F-BF31-F1E08144F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39" y="1408980"/>
            <a:ext cx="3115360" cy="8683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F29F59-47CB-4B54-A431-9C669C726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2521953"/>
            <a:ext cx="63531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8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5EE509-6AE6-41E5-A852-5A799E2E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135083-FB8D-49FD-9CA0-590E101C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A357B5-59D7-4CFC-83C8-AB35F640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24</a:t>
            </a:fld>
            <a:endParaRPr lang="zh-CN" altLang="en-US"/>
          </a:p>
        </p:txBody>
      </p:sp>
      <p:graphicFrame>
        <p:nvGraphicFramePr>
          <p:cNvPr id="8" name="Object 11">
            <a:extLst>
              <a:ext uri="{FF2B5EF4-FFF2-40B4-BE49-F238E27FC236}">
                <a16:creationId xmlns:a16="http://schemas.microsoft.com/office/drawing/2014/main" id="{9D576106-100B-49FD-9EA0-2341228CF5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298477"/>
              </p:ext>
            </p:extLst>
          </p:nvPr>
        </p:nvGraphicFramePr>
        <p:xfrm>
          <a:off x="1751806" y="347663"/>
          <a:ext cx="564038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69000" imgH="1016000" progId="Word.Document.8">
                  <p:embed/>
                </p:oleObj>
              </mc:Choice>
              <mc:Fallback>
                <p:oleObj name="Document" r:id="rId2" imgW="5969000" imgH="1016000" progId="Word.Document.8">
                  <p:embed/>
                  <p:pic>
                    <p:nvPicPr>
                      <p:cNvPr id="8" name="Object 11">
                        <a:extLst>
                          <a:ext uri="{FF2B5EF4-FFF2-40B4-BE49-F238E27FC236}">
                            <a16:creationId xmlns:a16="http://schemas.microsoft.com/office/drawing/2014/main" id="{9D576106-100B-49FD-9EA0-2341228CF5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806" y="347663"/>
                        <a:ext cx="564038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82B95B46-ABD4-4058-A0AA-150B6DCC7E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974943"/>
              </p:ext>
            </p:extLst>
          </p:nvPr>
        </p:nvGraphicFramePr>
        <p:xfrm>
          <a:off x="1505720" y="1306512"/>
          <a:ext cx="5535613" cy="520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600700" imgH="5219700" progId="Word.Document.8">
                  <p:embed/>
                </p:oleObj>
              </mc:Choice>
              <mc:Fallback>
                <p:oleObj name="Document" r:id="rId4" imgW="5600700" imgH="5219700" progId="Word.Document.8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82B95B46-ABD4-4058-A0AA-150B6DCC7E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5720" y="1306512"/>
                        <a:ext cx="5535613" cy="520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C89A323-F26E-6CDD-94A5-354E04CBA179}"/>
              </a:ext>
            </a:extLst>
          </p:cNvPr>
          <p:cNvSpPr txBox="1"/>
          <p:nvPr/>
        </p:nvSpPr>
        <p:spPr>
          <a:xfrm>
            <a:off x="6749642" y="1926758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大端位序的机器上两个相反数的输出，符号位直接参与运算。</a:t>
            </a:r>
          </a:p>
        </p:txBody>
      </p:sp>
    </p:spTree>
    <p:extLst>
      <p:ext uri="{BB962C8B-B14F-4D97-AF65-F5344CB8AC3E}">
        <p14:creationId xmlns:p14="http://schemas.microsoft.com/office/powerpoint/2010/main" val="148105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2433F-C584-4B92-B0D0-6D5EE1FB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B4CD55-B6D9-4CD0-9A39-8D19BF93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A4AE03-6A42-442A-BF97-268274A8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A19C88-A92C-4ECB-949F-57306641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324"/>
            <a:ext cx="9144000" cy="1302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1DA9BE-35CF-4DA6-8407-B101DFFC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" y="2840062"/>
            <a:ext cx="8896034" cy="2540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D0AD65-6561-4D41-A7BA-3CE4BB861210}"/>
              </a:ext>
            </a:extLst>
          </p:cNvPr>
          <p:cNvSpPr txBox="1"/>
          <p:nvPr/>
        </p:nvSpPr>
        <p:spPr>
          <a:xfrm>
            <a:off x="163902" y="621526"/>
            <a:ext cx="6495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反汇编代码，用补码显示数据</a:t>
            </a:r>
          </a:p>
        </p:txBody>
      </p:sp>
    </p:spTree>
    <p:extLst>
      <p:ext uri="{BB962C8B-B14F-4D97-AF65-F5344CB8AC3E}">
        <p14:creationId xmlns:p14="http://schemas.microsoft.com/office/powerpoint/2010/main" val="2848012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052D1-645D-4DA4-940C-5A56D1F6B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4741"/>
            <a:ext cx="7886700" cy="4351338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）移码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又称为增码或者偏置码，将补码的符号位进行取反，就得到对应的移码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C3E1F5-CB1B-4CF8-A871-06C6AEB2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86872A-8276-4525-9EE4-EC26D6F1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8A2815-F9D8-4519-B834-05E6F2D5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26</a:t>
            </a:fld>
            <a:endParaRPr lang="zh-CN" altLang="en-US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A8D663B5-FE86-4DDA-946F-80AF10C93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913331"/>
              </p:ext>
            </p:extLst>
          </p:nvPr>
        </p:nvGraphicFramePr>
        <p:xfrm>
          <a:off x="1158544" y="307991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94807318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310021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8923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8128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十进制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二进制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补码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移码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74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+10101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0010101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dirty="0"/>
                        <a:t>0010101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59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-10101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dirty="0"/>
                        <a:t>1101011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1101011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00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+11111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0011111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dirty="0"/>
                        <a:t>0011111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789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zh-CN" dirty="0"/>
                        <a:t>1100001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dirty="0"/>
                        <a:t>1100001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59998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C57A4D4-90DB-4790-AB87-8D4F9E875EDB}"/>
              </a:ext>
            </a:extLst>
          </p:cNvPr>
          <p:cNvSpPr txBox="1"/>
          <p:nvPr/>
        </p:nvSpPr>
        <p:spPr>
          <a:xfrm>
            <a:off x="1493448" y="5205187"/>
            <a:ext cx="1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为什么引入移码？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155E38-374A-AB74-87E9-E1CDF872A4AB}"/>
              </a:ext>
            </a:extLst>
          </p:cNvPr>
          <p:cNvSpPr txBox="1"/>
          <p:nvPr/>
        </p:nvSpPr>
        <p:spPr>
          <a:xfrm>
            <a:off x="3443018" y="5196928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66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方便进行大小比较，在浮点数中用于进行阶码的表示</a:t>
            </a:r>
          </a:p>
        </p:txBody>
      </p:sp>
    </p:spTree>
    <p:extLst>
      <p:ext uri="{BB962C8B-B14F-4D97-AF65-F5344CB8AC3E}">
        <p14:creationId xmlns:p14="http://schemas.microsoft.com/office/powerpoint/2010/main" val="2566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10DACF-2EA1-45C0-A077-736569222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、数值范围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  <a:tabLst>
                <a:tab pos="1828800" algn="l"/>
                <a:tab pos="2235200" algn="l"/>
              </a:tabLst>
              <a:defRPr/>
            </a:pPr>
            <a:r>
              <a:rPr lang="zh-CN" altLang="en-US" dirty="0"/>
              <a:t>无符号数：</a:t>
            </a:r>
            <a:r>
              <a:rPr lang="en-US" altLang="zh-CN" sz="2000" b="0" i="1" dirty="0" err="1"/>
              <a:t>U</a:t>
            </a:r>
            <a:r>
              <a:rPr lang="en-US" altLang="zh-CN" sz="2000" b="0" i="1" baseline="-25000" dirty="0" err="1"/>
              <a:t>Min</a:t>
            </a:r>
            <a:r>
              <a:rPr lang="en-US" altLang="zh-CN" sz="2000" b="0" dirty="0"/>
              <a:t>	=0  </a:t>
            </a:r>
            <a:r>
              <a:rPr lang="en-US" altLang="zh-CN" sz="1800" dirty="0">
                <a:solidFill>
                  <a:srgbClr val="FF0000"/>
                </a:solidFill>
              </a:rPr>
              <a:t>000…0 </a:t>
            </a:r>
            <a:r>
              <a:rPr lang="en-US" altLang="zh-CN" sz="1800" dirty="0"/>
              <a:t>  </a:t>
            </a:r>
            <a:r>
              <a:rPr lang="en-US" altLang="zh-CN" sz="2000" b="0" i="1" dirty="0" err="1"/>
              <a:t>U</a:t>
            </a:r>
            <a:r>
              <a:rPr lang="en-US" altLang="zh-CN" sz="2000" b="0" i="1" baseline="-25000" dirty="0" err="1"/>
              <a:t>Max</a:t>
            </a:r>
            <a:r>
              <a:rPr lang="en-US" altLang="zh-CN" sz="2000" dirty="0"/>
              <a:t> =</a:t>
            </a:r>
            <a:r>
              <a:rPr lang="en-US" altLang="zh-CN" sz="2000" b="0" dirty="0"/>
              <a:t>2</a:t>
            </a:r>
            <a:r>
              <a:rPr lang="en-US" altLang="zh-CN" sz="2000" b="0" i="1" baseline="30000" dirty="0"/>
              <a:t>w</a:t>
            </a:r>
            <a:r>
              <a:rPr lang="en-US" altLang="zh-CN" sz="2000" b="0" dirty="0"/>
              <a:t> – 1   </a:t>
            </a:r>
            <a:r>
              <a:rPr lang="en-US" altLang="zh-CN" sz="1800" dirty="0">
                <a:solidFill>
                  <a:srgbClr val="FF0000"/>
                </a:solidFill>
              </a:rPr>
              <a:t>111…1</a:t>
            </a:r>
          </a:p>
          <a:p>
            <a:pPr lvl="1" eaLnBrk="1" hangingPunct="1">
              <a:tabLst>
                <a:tab pos="1714500" algn="l"/>
                <a:tab pos="2286000" algn="l"/>
              </a:tabLst>
              <a:defRPr/>
            </a:pPr>
            <a:r>
              <a:rPr lang="zh-CN" altLang="en-US" dirty="0"/>
              <a:t>有符号数（补码）</a:t>
            </a:r>
            <a:r>
              <a:rPr lang="en-US" altLang="zh-CN" sz="2000" b="0" i="1" dirty="0" err="1"/>
              <a:t>T</a:t>
            </a:r>
            <a:r>
              <a:rPr lang="en-US" altLang="zh-CN" sz="2000" b="0" i="1" baseline="-25000" dirty="0" err="1"/>
              <a:t>Min</a:t>
            </a:r>
            <a:r>
              <a:rPr lang="en-US" altLang="zh-CN" sz="2000" b="0" dirty="0"/>
              <a:t>	= –2</a:t>
            </a:r>
            <a:r>
              <a:rPr lang="en-US" altLang="zh-CN" sz="2000" b="0" i="1" baseline="30000" dirty="0"/>
              <a:t>w</a:t>
            </a:r>
            <a:r>
              <a:rPr lang="en-US" altLang="zh-CN" sz="2000" b="0" baseline="30000" dirty="0"/>
              <a:t>–1                  </a:t>
            </a:r>
            <a:r>
              <a:rPr lang="en-US" altLang="zh-CN" sz="1800" dirty="0">
                <a:solidFill>
                  <a:srgbClr val="FF0000"/>
                </a:solidFill>
              </a:rPr>
              <a:t>100…0</a:t>
            </a:r>
          </a:p>
          <a:p>
            <a:pPr marL="457200" lvl="1" indent="0" eaLnBrk="1" hangingPunct="1">
              <a:buNone/>
              <a:tabLst>
                <a:tab pos="1714500" algn="l"/>
                <a:tab pos="2286000" algn="l"/>
              </a:tabLst>
              <a:defRPr/>
            </a:pPr>
            <a:r>
              <a:rPr lang="en-US" altLang="zh-CN" sz="1800" b="0" i="1" dirty="0"/>
              <a:t>                       </a:t>
            </a:r>
            <a:r>
              <a:rPr lang="en-US" altLang="zh-CN" sz="2000" b="0" i="1" dirty="0" err="1"/>
              <a:t>T</a:t>
            </a:r>
            <a:r>
              <a:rPr lang="en-US" altLang="zh-CN" sz="2000" b="0" i="1" baseline="-25000" dirty="0" err="1"/>
              <a:t>Max</a:t>
            </a:r>
            <a:r>
              <a:rPr lang="en-US" altLang="zh-CN" sz="2000" dirty="0"/>
              <a:t>= </a:t>
            </a:r>
            <a:r>
              <a:rPr lang="en-US" altLang="zh-CN" sz="2000" b="0" dirty="0"/>
              <a:t>2</a:t>
            </a:r>
            <a:r>
              <a:rPr lang="en-US" altLang="zh-CN" sz="2000" b="0" i="1" baseline="30000" dirty="0"/>
              <a:t>w</a:t>
            </a:r>
            <a:r>
              <a:rPr lang="en-US" altLang="zh-CN" sz="2000" b="0" baseline="30000" dirty="0"/>
              <a:t>–1</a:t>
            </a:r>
            <a:r>
              <a:rPr lang="en-US" altLang="zh-CN" sz="2000" b="0" dirty="0"/>
              <a:t> – 1           </a:t>
            </a:r>
            <a:r>
              <a:rPr lang="en-US" altLang="zh-CN" sz="1800" dirty="0">
                <a:solidFill>
                  <a:srgbClr val="FF0000"/>
                </a:solidFill>
              </a:rPr>
              <a:t>011…1</a:t>
            </a:r>
            <a:r>
              <a:rPr lang="en-US" altLang="zh-CN" sz="1800" dirty="0"/>
              <a:t>   </a:t>
            </a:r>
          </a:p>
          <a:p>
            <a:pPr marL="457200" lvl="1" indent="0" eaLnBrk="1" hangingPunct="1">
              <a:buNone/>
              <a:tabLst>
                <a:tab pos="1714500" algn="l"/>
                <a:tab pos="2286000" algn="l"/>
              </a:tabLst>
              <a:defRPr/>
            </a:pPr>
            <a:r>
              <a:rPr lang="en-US" altLang="zh-CN" sz="1800" dirty="0"/>
              <a:t>                       </a:t>
            </a:r>
            <a:r>
              <a:rPr lang="en-US" altLang="zh-CN" sz="2000" b="0" dirty="0"/>
              <a:t>-1   </a:t>
            </a:r>
            <a:r>
              <a:rPr lang="en-US" altLang="zh-CN" sz="1800" dirty="0"/>
              <a:t>111…1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9E363D-ED40-4065-AE8A-0D940CDA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9AA165-F2C9-44AE-B020-A4224951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4A81EF-6C97-45AE-B109-CF8EA2FA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27</a:t>
            </a:fld>
            <a:endParaRPr lang="zh-CN" altLang="en-US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3807D469-FE8B-4745-8DAA-8311909E5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051194"/>
              </p:ext>
            </p:extLst>
          </p:nvPr>
        </p:nvGraphicFramePr>
        <p:xfrm>
          <a:off x="1336382" y="3561379"/>
          <a:ext cx="5872163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83300" imgH="1943100" progId="Word.Document.8">
                  <p:embed/>
                </p:oleObj>
              </mc:Choice>
              <mc:Fallback>
                <p:oleObj name="Document" r:id="rId2" imgW="6083300" imgH="1943100" progId="Word.Document.8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3807D469-FE8B-4745-8DAA-8311909E58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382" y="3561379"/>
                        <a:ext cx="5872163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018F0FE0-7A32-40B1-AF38-8738E868B942}"/>
              </a:ext>
            </a:extLst>
          </p:cNvPr>
          <p:cNvSpPr txBox="1"/>
          <p:nvPr/>
        </p:nvSpPr>
        <p:spPr>
          <a:xfrm>
            <a:off x="1247596" y="3039091"/>
            <a:ext cx="100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W=16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74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1049FA-8D00-4777-9F68-6B833DD9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、有符号数和无符号数的转换</a:t>
            </a:r>
            <a:endParaRPr lang="en-US" altLang="zh-CN" dirty="0"/>
          </a:p>
          <a:p>
            <a:r>
              <a:rPr lang="zh-CN" altLang="en-US" dirty="0"/>
              <a:t>阅读程序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780742-A6C9-42A9-9360-7DFF84B2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B2DD84-5BB4-40B9-A701-5F0C2563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3E41B7-0BA5-4043-BDD7-C67DC685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4A9B47-A45B-4052-8A4D-AF9BE9724592}"/>
              </a:ext>
            </a:extLst>
          </p:cNvPr>
          <p:cNvSpPr txBox="1"/>
          <p:nvPr/>
        </p:nvSpPr>
        <p:spPr>
          <a:xfrm>
            <a:off x="854015" y="2305615"/>
            <a:ext cx="2484407" cy="2246769"/>
          </a:xfrm>
          <a:prstGeom prst="rect">
            <a:avLst/>
          </a:prstGeom>
          <a:solidFill>
            <a:srgbClr val="CC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= -1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en-US" altLang="zh-CN" sz="2000" dirty="0"/>
              <a:t>Unsigned int b= 0;</a:t>
            </a:r>
          </a:p>
          <a:p>
            <a:r>
              <a:rPr lang="en-US" altLang="zh-CN" sz="2000" dirty="0"/>
              <a:t>If(a&lt;b)</a:t>
            </a:r>
          </a:p>
          <a:p>
            <a:r>
              <a:rPr lang="en-US" altLang="zh-CN" sz="2000" dirty="0"/>
              <a:t>   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(</a:t>
            </a:r>
            <a:r>
              <a:rPr lang="zh-CN" altLang="en-US" sz="2000" dirty="0"/>
              <a:t>“</a:t>
            </a:r>
            <a:r>
              <a:rPr lang="en-US" altLang="zh-CN" sz="2000" dirty="0"/>
              <a:t>-1&lt; 0</a:t>
            </a:r>
            <a:r>
              <a:rPr lang="zh-CN" altLang="en-US" sz="2000" dirty="0"/>
              <a:t>”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Else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  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(</a:t>
            </a:r>
            <a:r>
              <a:rPr lang="zh-CN" altLang="en-US" sz="2000" dirty="0"/>
              <a:t>“</a:t>
            </a:r>
            <a:r>
              <a:rPr lang="en-US" altLang="zh-CN" sz="2000" dirty="0"/>
              <a:t>-1&gt; 0</a:t>
            </a:r>
            <a:r>
              <a:rPr lang="zh-CN" altLang="en-US" sz="2000" dirty="0"/>
              <a:t>”</a:t>
            </a:r>
            <a:r>
              <a:rPr lang="en-US" altLang="zh-CN" sz="2000" dirty="0"/>
              <a:t>)</a:t>
            </a:r>
          </a:p>
          <a:p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51C93D-D4FB-4BAB-98A6-2C832E60CDDC}"/>
              </a:ext>
            </a:extLst>
          </p:cNvPr>
          <p:cNvSpPr txBox="1"/>
          <p:nvPr/>
        </p:nvSpPr>
        <p:spPr>
          <a:xfrm>
            <a:off x="3576728" y="3147279"/>
            <a:ext cx="113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结果是？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DC346A-10B4-4745-B603-7C68A76A90FD}"/>
              </a:ext>
            </a:extLst>
          </p:cNvPr>
          <p:cNvSpPr txBox="1"/>
          <p:nvPr/>
        </p:nvSpPr>
        <p:spPr>
          <a:xfrm>
            <a:off x="5002243" y="2305615"/>
            <a:ext cx="2484407" cy="2308324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语言中允许数据类型之间进行强制的类型转换，有符号数可以转换为无符号数。运算的两个操作数，有一个是无符号数，另一个有符号数也就需要转换成无符号数</a:t>
            </a:r>
          </a:p>
        </p:txBody>
      </p:sp>
    </p:spTree>
    <p:extLst>
      <p:ext uri="{BB962C8B-B14F-4D97-AF65-F5344CB8AC3E}">
        <p14:creationId xmlns:p14="http://schemas.microsoft.com/office/powerpoint/2010/main" val="310917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443407C-149A-47DA-A62F-77C390AB7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003" y="945715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）转换原则：结果的位值不变，只是改变解释这些位的方式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D6173F-4745-4710-BABE-5B436546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D3E9D-84CB-41EC-9638-7985531F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5EC076-272D-457F-B63D-10550326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61473D0-18D8-426D-833E-727D9BED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1" y="2473145"/>
            <a:ext cx="5286375" cy="12668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0C84D8-EAC3-4B39-BE09-4DD6EAF60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1" y="3877828"/>
            <a:ext cx="5857875" cy="14192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4152A2-2C5E-4FD0-8895-02F0F1FE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64" y="1795560"/>
            <a:ext cx="3044216" cy="30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4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D99E0CD-26D1-4B70-A638-0471995E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C9536A9-EF13-4F5A-847D-E9B3CEBF9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信息存储与表示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整数的表示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整数的运算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浮点数的表示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A68064-9213-4B2A-94F8-A32FD2D0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FFF004-DF3F-4358-9931-F052CC0D831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585019-FFBF-4B15-9BD0-92720635C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B2A37E-DB66-4FE2-B3A2-CBFBA12B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AECEEE-0B0C-4847-BC36-879BD099159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838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3CB3DAD3-1FE4-4D70-A2A6-3E9A2B6E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74" y="412971"/>
            <a:ext cx="7886700" cy="4351338"/>
          </a:xfrm>
        </p:spPr>
        <p:txBody>
          <a:bodyPr/>
          <a:lstStyle/>
          <a:p>
            <a:r>
              <a:rPr lang="zh-CN" altLang="en-US" dirty="0"/>
              <a:t>转换实例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4533B-535F-4FA4-B82E-6B29B283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C3F498-7356-40CB-97D1-5D4E7AA7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CA2FBA-5020-47C3-B482-ACAB724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30</a:t>
            </a:fld>
            <a:endParaRPr lang="zh-CN" altLang="en-US"/>
          </a:p>
        </p:txBody>
      </p:sp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C9397293-F0A6-4CFA-82FF-B5D7F540B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19794"/>
              </p:ext>
            </p:extLst>
          </p:nvPr>
        </p:nvGraphicFramePr>
        <p:xfrm>
          <a:off x="3661913" y="100114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-1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8" name="Group 41">
            <a:extLst>
              <a:ext uri="{FF2B5EF4-FFF2-40B4-BE49-F238E27FC236}">
                <a16:creationId xmlns:a16="http://schemas.microsoft.com/office/drawing/2014/main" id="{E11CD8F4-0D6F-46ED-9AF4-11A4329D7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497658"/>
              </p:ext>
            </p:extLst>
          </p:nvPr>
        </p:nvGraphicFramePr>
        <p:xfrm>
          <a:off x="6938513" y="100114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Unsigned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9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9" name="Group 79">
            <a:extLst>
              <a:ext uri="{FF2B5EF4-FFF2-40B4-BE49-F238E27FC236}">
                <a16:creationId xmlns:a16="http://schemas.microsoft.com/office/drawing/2014/main" id="{D9487548-5E72-4306-B0AE-8D6E797E5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916071"/>
              </p:ext>
            </p:extLst>
          </p:nvPr>
        </p:nvGraphicFramePr>
        <p:xfrm>
          <a:off x="1680713" y="1001140"/>
          <a:ext cx="1143000" cy="559758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alibri" pitchFamily="34" charset="0"/>
                        </a:rPr>
                        <a:t>Bits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0111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1011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1101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urier New" pitchFamily="49" charset="0"/>
                        </a:rPr>
                        <a:t>1111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10" name="Group 126">
            <a:extLst>
              <a:ext uri="{FF2B5EF4-FFF2-40B4-BE49-F238E27FC236}">
                <a16:creationId xmlns:a16="http://schemas.microsoft.com/office/drawing/2014/main" id="{12E831BC-7E49-4886-A416-ACCB93703176}"/>
              </a:ext>
            </a:extLst>
          </p:cNvPr>
          <p:cNvGrpSpPr>
            <a:grpSpLocks/>
          </p:cNvGrpSpPr>
          <p:nvPr/>
        </p:nvGrpSpPr>
        <p:grpSpPr bwMode="auto">
          <a:xfrm>
            <a:off x="5185913" y="2296540"/>
            <a:ext cx="1447800" cy="584200"/>
            <a:chOff x="3312" y="1226"/>
            <a:chExt cx="912" cy="368"/>
          </a:xfrm>
        </p:grpSpPr>
        <p:sp>
          <p:nvSpPr>
            <p:cNvPr id="11" name="Line 121">
              <a:extLst>
                <a:ext uri="{FF2B5EF4-FFF2-40B4-BE49-F238E27FC236}">
                  <a16:creationId xmlns:a16="http://schemas.microsoft.com/office/drawing/2014/main" id="{F40095F0-1432-46A5-8BA3-6A99B36FE3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1536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24">
              <a:extLst>
                <a:ext uri="{FF2B5EF4-FFF2-40B4-BE49-F238E27FC236}">
                  <a16:creationId xmlns:a16="http://schemas.microsoft.com/office/drawing/2014/main" id="{79BCA775-0420-4B26-B6F2-345311186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226"/>
              <a:ext cx="187" cy="36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sz="3200" dirty="0">
                  <a:latin typeface="Calibri" pitchFamily="34" charset="0"/>
                </a:rPr>
                <a:t>=</a:t>
              </a:r>
            </a:p>
          </p:txBody>
        </p:sp>
      </p:grpSp>
      <p:grpSp>
        <p:nvGrpSpPr>
          <p:cNvPr id="13" name="Group 127">
            <a:extLst>
              <a:ext uri="{FF2B5EF4-FFF2-40B4-BE49-F238E27FC236}">
                <a16:creationId xmlns:a16="http://schemas.microsoft.com/office/drawing/2014/main" id="{FA805B5D-61AA-4EE6-B3A3-18534AE71334}"/>
              </a:ext>
            </a:extLst>
          </p:cNvPr>
          <p:cNvGrpSpPr>
            <a:grpSpLocks/>
          </p:cNvGrpSpPr>
          <p:nvPr/>
        </p:nvGrpSpPr>
        <p:grpSpPr bwMode="auto">
          <a:xfrm>
            <a:off x="5185913" y="4734936"/>
            <a:ext cx="1447800" cy="492124"/>
            <a:chOff x="3312" y="2762"/>
            <a:chExt cx="912" cy="310"/>
          </a:xfrm>
        </p:grpSpPr>
        <p:sp>
          <p:nvSpPr>
            <p:cNvPr id="14" name="Line 123">
              <a:extLst>
                <a:ext uri="{FF2B5EF4-FFF2-40B4-BE49-F238E27FC236}">
                  <a16:creationId xmlns:a16="http://schemas.microsoft.com/office/drawing/2014/main" id="{8B110B5C-9CA6-45BF-9D55-7B4945EA7B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3072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125">
              <a:extLst>
                <a:ext uri="{FF2B5EF4-FFF2-40B4-BE49-F238E27FC236}">
                  <a16:creationId xmlns:a16="http://schemas.microsoft.com/office/drawing/2014/main" id="{EBB8AE08-F102-4FE9-8B69-00A17D506A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762"/>
              <a:ext cx="329" cy="291"/>
            </a:xfrm>
            <a:prstGeom prst="rect">
              <a:avLst/>
            </a:prstGeom>
            <a:noFill/>
            <a:ln w="57150">
              <a:noFill/>
              <a:round/>
              <a:headEnd type="triangle" w="lg" len="lg"/>
              <a:tailEnd type="triangle" w="lg" len="lg"/>
            </a:ln>
          </p:spPr>
          <p:txBody>
            <a:bodyPr wrap="none" anchor="ctr"/>
            <a:lstStyle/>
            <a:p>
              <a:r>
                <a:rPr lang="en-US" dirty="0">
                  <a:latin typeface="Calibri" pitchFamily="34" charset="0"/>
                </a:rPr>
                <a:t>+/- 16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699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ABBCCA-6BA0-474F-A50C-818FDA686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(2)</a:t>
            </a:r>
            <a:r>
              <a:rPr lang="zh-CN" altLang="en-US" dirty="0"/>
              <a:t>数学表达</a:t>
            </a:r>
            <a:endParaRPr lang="en-US" altLang="zh-CN" dirty="0"/>
          </a:p>
          <a:p>
            <a:r>
              <a:rPr lang="zh-CN" altLang="en-US" dirty="0"/>
              <a:t>补码转无符号数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无符号数转为补码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E5D82C-9F01-455A-9F03-DFF7955C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787819-AF26-40A8-A0C4-D5AC9897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EA1F82-764B-45D8-B76A-E49C36EB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D765C0-4379-46B6-986F-1A1B07DF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43" y="2031347"/>
            <a:ext cx="3143250" cy="876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32BBBD-F30B-4661-A57F-56DD8B56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29" y="1059436"/>
            <a:ext cx="3258428" cy="18255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5D8539-7FA0-4208-B585-669D7BAB1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" y="3595909"/>
            <a:ext cx="3286125" cy="742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21F0D81-BFBB-4299-A584-954800BE8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236" y="3595909"/>
            <a:ext cx="3417613" cy="185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44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F719E6-1BDD-4237-8F01-07A273AA4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、扩展数位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在不同字长的数据之间进行扩展时，较小的数据类型转换成较长的数据类型是可以保持数值不变的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无符号数的扩展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补码的带符号扩展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0A6CB4-9F37-4D72-A42D-8E56CF754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0CEB33-E88B-4C11-ADDE-28D41B608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C3E32-5192-42C7-B5CD-6CABC352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71CC82F-C798-4641-BE22-705B4C74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50" y="2952694"/>
            <a:ext cx="4191000" cy="1077218"/>
          </a:xfrm>
          <a:prstGeom prst="rect">
            <a:avLst/>
          </a:prstGeom>
          <a:solidFill>
            <a:srgbClr val="CDF1C5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 15213;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ix =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short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-15213;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DF1970-B671-4307-A8C6-F629DD73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13" y="4778914"/>
            <a:ext cx="19050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1E43757-B11A-43A0-995E-20631978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850" y="4778914"/>
            <a:ext cx="17463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D422BF5-D29C-4DA6-A002-2253B10D7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3" y="4778914"/>
            <a:ext cx="19050" cy="15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6BB9B182-EF55-4BC5-88BF-19F1697A63E4}"/>
              </a:ext>
            </a:extLst>
          </p:cNvPr>
          <p:cNvGrpSpPr>
            <a:grpSpLocks/>
          </p:cNvGrpSpPr>
          <p:nvPr/>
        </p:nvGrpSpPr>
        <p:grpSpPr bwMode="auto">
          <a:xfrm>
            <a:off x="516506" y="4412486"/>
            <a:ext cx="8431213" cy="1427163"/>
            <a:chOff x="224" y="1792"/>
            <a:chExt cx="5311" cy="899"/>
          </a:xfrm>
        </p:grpSpPr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7CA9AAF7-4425-475C-BCF4-E3AED9549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1808"/>
              <a:ext cx="54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Decimal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8DFEA76E-5D56-4523-8CA4-39F8E70F4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1808"/>
              <a:ext cx="233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Hex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732D612F-E744-412B-8368-2C262FAB0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" y="1808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Binary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32D4703E-CBAD-42F2-9B09-A3A9DE3CB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F0EB2788-4869-40F1-829B-0335F3A8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4EA9D84B-9AC7-43F9-9724-4F7400E87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" y="1792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381EE886-BA1F-4F41-9C38-B36CBF827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24C7A015-D50C-4FB3-A997-B2D662B3A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" y="1792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1627571A-6D24-4823-AC4E-AA8A0360C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792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5449FEA9-D888-4AD6-9EE8-D2EA784B8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1792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0F428DE7-60C7-4C97-85B6-11F3A285D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5E2D82AA-CF2A-4F3C-B040-1E16AA9DC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" y="1792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AA129313-0D1C-4ACC-93EA-8882C95B7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507D2C5D-693D-43A2-9080-AB862AF67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1792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5B336829-D646-4866-A85F-EDEE4C1FC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F72ADA56-2405-47E6-9104-6300CE87E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54E4ACBE-7630-4131-8CF8-2FF54924F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804"/>
              <a:ext cx="11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9607185B-C4CC-4320-8FAB-571256AD0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14739149-30CC-42D3-B3C4-A41209269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1804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1DF55508-FAE8-48C9-A0BD-4F5BE3E48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" y="1993"/>
              <a:ext cx="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789AF4D6-414C-410C-8BD1-EE40D2F9C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" y="1986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15213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52812D94-BE10-48AA-8EDC-44B5D2FE2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993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3B 6D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41630957-03A0-4CAC-AC85-C628E85DF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7" y="1993"/>
              <a:ext cx="132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00111011 01101101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61E0DD48-C08A-417F-A5B2-B86BDEAB2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BC05AF13-D1F5-4489-ADF5-C93A6C92F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" y="1970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C818D9D5-5E42-48D7-BDDC-26EF16706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C57B7364-BF7D-4652-9D8E-A9D0B7B49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" y="1970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51EAF92E-DADF-42BF-B4E6-8E8CDE01E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970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49323BA5-61E8-4B1A-8042-B9DEC9AD3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1970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478265AC-BBA2-4DD9-8D22-5E9479C59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A15B62D9-D859-44D6-B686-ED4EB1A96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" y="1970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FDCF92DE-95EF-46DC-9552-B14E9FBF1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1970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564CD3F7-AE65-432B-A696-44DEA54B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9A7DB2C9-7E04-4BB5-85B1-643436C0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12D45423-F928-43C7-B6BD-EA8AD2526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982"/>
              <a:ext cx="11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E1E6FD80-BAB6-4F6E-80C5-701F6CFDD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8A24D568-7EF1-47A5-94E9-C756E0553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1982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59C57D16-325F-4AEA-A766-ABCF0E877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" y="2170"/>
              <a:ext cx="15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ix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AD42E461-C56F-4A17-98B0-A1FC2DED8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" y="2164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15213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FA74C36D-34B4-4A30-8D44-F3F19B99C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" y="2170"/>
              <a:ext cx="85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 00 3B 6D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95300BC0-C59B-431B-A9A1-AF241CB2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" y="2170"/>
              <a:ext cx="27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00000000 00000000 00111011 01101101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DD44468F-C955-4230-9DA7-1E7503AD4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DD80192A-0F3F-48DA-8A01-2B21970FB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" y="2147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E6EE40B9-A08D-4BF9-BCCE-223FF7810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60EDBAFB-AF2C-4983-B233-B05107206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" y="2147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20908FD2-B3E6-4183-8ED9-5E053AFD1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147"/>
              <a:ext cx="11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047E8435-E1BC-4123-BA43-6ADAB5BC8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2147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AA6D1DBD-CAD8-4724-8348-AE1AF14F5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65446BCC-70E4-4B9F-94BA-16092C411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" y="2147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2B6E5B19-C9DD-4BE2-8E9E-F47FAF3CE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2147"/>
              <a:ext cx="12" cy="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768264B-CFE7-4456-B915-70A71BE5B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AA5E0F8A-AABA-4097-AE29-36FCC97B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69219F02-E3DE-41CC-9EE7-06F4C6D71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160"/>
              <a:ext cx="11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38A5EC6F-9D01-4E72-962D-D33736CCD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8E12002A-D79C-4974-BE52-E2C7346C4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2160"/>
              <a:ext cx="12" cy="16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B7BC5688-E77D-4452-97CA-A18C65532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" y="2348"/>
              <a:ext cx="7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y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344F3BD6-97A5-44A9-A539-8E8EDBECB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" y="2341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-15213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A2A9917E-E45B-4D7D-99EA-28720AE21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2348"/>
              <a:ext cx="38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C4 93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4F8E3770-7C9D-4709-AF7E-AC744D6C4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7" y="2348"/>
              <a:ext cx="132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11000100 10010011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AB46B215-266B-4395-8DF0-7236CB5F9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059580E0-B864-4854-BAD3-9FC0E521A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" y="2325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9176B465-CBA9-45B9-9E83-B9E0847ED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1107E594-885D-43EB-9C18-82B92B9F9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" y="2325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41E1F1DD-A00E-4F04-BAE3-282225F44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325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D1377A8E-A2CC-412C-8035-263C49563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2325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1A03CC7B-E8CD-46EC-A86E-15C177E74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01978EAA-3D48-4F27-9C1E-437D24535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" y="2325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C27E6ADE-B0AB-4EC8-B89B-194D653EC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2325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4503E955-0E19-4BEA-B329-59DFD0513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40C4C454-3A9F-4043-B15A-D6A1C2C65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FEE00BAF-6D8F-42BC-9CA5-672047B22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337"/>
              <a:ext cx="11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1B10CB42-BE49-44BA-9707-0ED72D274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8B4E35C2-E05C-4AB5-A62F-4EDD153D0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2337"/>
              <a:ext cx="12" cy="16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0E8B330D-4F51-4857-A6B1-4BC877237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26"/>
              <a:ext cx="15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iy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500BB5E8-0314-427C-8E8F-C3FC0DA8E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" y="2519"/>
              <a:ext cx="4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-15213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B3693315-A934-4F92-9176-55DD169C7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" y="2526"/>
              <a:ext cx="85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FF </a:t>
              </a:r>
              <a:r>
                <a:rPr lang="en-US" sz="1600" b="1" dirty="0" err="1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FF</a:t>
              </a:r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 C4 93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79295105-069B-4CE4-91FE-F6BBD0427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" y="2526"/>
              <a:ext cx="27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11111111 11111111 11000100 10010011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E27C3CBB-8AFA-4752-A8EA-A407F2B5B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27328AB8-AEF3-4DA6-ADB9-61D7C8DB3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" y="2503"/>
              <a:ext cx="463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1403C346-D737-4EA2-B37C-78C197346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07FC757D-AC7F-4F89-8F61-51B354E8A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" y="2503"/>
              <a:ext cx="601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6782321E-446E-4D19-B085-3BB48F6EE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503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61774CE9-2A15-441C-BB3C-6D3B19D95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2503"/>
              <a:ext cx="1032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5" name="Rectangle 92">
              <a:extLst>
                <a:ext uri="{FF2B5EF4-FFF2-40B4-BE49-F238E27FC236}">
                  <a16:creationId xmlns:a16="http://schemas.microsoft.com/office/drawing/2014/main" id="{313B264C-F4ED-4841-9A47-6FD53AABC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CA79F3AA-9B49-4067-8BFA-F0FB36B91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" y="2503"/>
              <a:ext cx="315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7" name="Rectangle 94">
              <a:extLst>
                <a:ext uri="{FF2B5EF4-FFF2-40B4-BE49-F238E27FC236}">
                  <a16:creationId xmlns:a16="http://schemas.microsoft.com/office/drawing/2014/main" id="{24EE6CAC-751B-4205-A9A9-247868A01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2503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8" name="Rectangle 95">
              <a:extLst>
                <a:ext uri="{FF2B5EF4-FFF2-40B4-BE49-F238E27FC236}">
                  <a16:creationId xmlns:a16="http://schemas.microsoft.com/office/drawing/2014/main" id="{43CC4AD2-C515-48AB-B9DA-D03560C8D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99" name="Rectangle 96">
              <a:extLst>
                <a:ext uri="{FF2B5EF4-FFF2-40B4-BE49-F238E27FC236}">
                  <a16:creationId xmlns:a16="http://schemas.microsoft.com/office/drawing/2014/main" id="{706CA537-A9C2-49E4-9456-118ECADC9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0" name="Rectangle 97">
              <a:extLst>
                <a:ext uri="{FF2B5EF4-FFF2-40B4-BE49-F238E27FC236}">
                  <a16:creationId xmlns:a16="http://schemas.microsoft.com/office/drawing/2014/main" id="{13EC1AA9-7CD2-4885-B630-7222F8C53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1" name="Rectangle 98">
              <a:extLst>
                <a:ext uri="{FF2B5EF4-FFF2-40B4-BE49-F238E27FC236}">
                  <a16:creationId xmlns:a16="http://schemas.microsoft.com/office/drawing/2014/main" id="{DBA3ACAD-B7EB-4805-8F8B-6B16B651E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" y="2679"/>
              <a:ext cx="463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4FED7171-A9E2-4AFB-86F5-BE2D6DAAC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3" name="Rectangle 100">
              <a:extLst>
                <a:ext uri="{FF2B5EF4-FFF2-40B4-BE49-F238E27FC236}">
                  <a16:creationId xmlns:a16="http://schemas.microsoft.com/office/drawing/2014/main" id="{3C87A1F3-960D-4381-9A26-482DF05A1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4" name="Rectangle 101">
              <a:extLst>
                <a:ext uri="{FF2B5EF4-FFF2-40B4-BE49-F238E27FC236}">
                  <a16:creationId xmlns:a16="http://schemas.microsoft.com/office/drawing/2014/main" id="{83993045-E9E4-4958-B2E9-B5AE5E96A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" y="2679"/>
              <a:ext cx="60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5" name="Rectangle 102">
              <a:extLst>
                <a:ext uri="{FF2B5EF4-FFF2-40B4-BE49-F238E27FC236}">
                  <a16:creationId xmlns:a16="http://schemas.microsoft.com/office/drawing/2014/main" id="{B80254CA-BCF8-4908-BB45-5BF88CD7F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515"/>
              <a:ext cx="11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6" name="Rectangle 103">
              <a:extLst>
                <a:ext uri="{FF2B5EF4-FFF2-40B4-BE49-F238E27FC236}">
                  <a16:creationId xmlns:a16="http://schemas.microsoft.com/office/drawing/2014/main" id="{D2E84BB9-B647-4993-9C2B-9C9E89ED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679"/>
              <a:ext cx="11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7" name="Rectangle 104">
              <a:extLst>
                <a:ext uri="{FF2B5EF4-FFF2-40B4-BE49-F238E27FC236}">
                  <a16:creationId xmlns:a16="http://schemas.microsoft.com/office/drawing/2014/main" id="{74D2785A-E6C2-4547-B674-82322EABB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2679"/>
              <a:ext cx="103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8" name="Rectangle 105">
              <a:extLst>
                <a:ext uri="{FF2B5EF4-FFF2-40B4-BE49-F238E27FC236}">
                  <a16:creationId xmlns:a16="http://schemas.microsoft.com/office/drawing/2014/main" id="{9D0580BD-8AF2-4202-A2E1-37D327403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9" name="Rectangle 106">
              <a:extLst>
                <a:ext uri="{FF2B5EF4-FFF2-40B4-BE49-F238E27FC236}">
                  <a16:creationId xmlns:a16="http://schemas.microsoft.com/office/drawing/2014/main" id="{1EAA6992-D3C9-42C2-AFD7-5304E1D91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0" name="Rectangle 107">
              <a:extLst>
                <a:ext uri="{FF2B5EF4-FFF2-40B4-BE49-F238E27FC236}">
                  <a16:creationId xmlns:a16="http://schemas.microsoft.com/office/drawing/2014/main" id="{44FAF9BE-B8A3-4A9E-B7E2-67FFAC8C5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7" y="2679"/>
              <a:ext cx="3156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1" name="Rectangle 108">
              <a:extLst>
                <a:ext uri="{FF2B5EF4-FFF2-40B4-BE49-F238E27FC236}">
                  <a16:creationId xmlns:a16="http://schemas.microsoft.com/office/drawing/2014/main" id="{CAE96262-F6C2-42B6-92C5-207AC70F2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2515"/>
              <a:ext cx="12" cy="16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2" name="Rectangle 109">
              <a:extLst>
                <a:ext uri="{FF2B5EF4-FFF2-40B4-BE49-F238E27FC236}">
                  <a16:creationId xmlns:a16="http://schemas.microsoft.com/office/drawing/2014/main" id="{83C62CC4-71BB-45F6-A286-975781373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3" name="Rectangle 110">
              <a:extLst>
                <a:ext uri="{FF2B5EF4-FFF2-40B4-BE49-F238E27FC236}">
                  <a16:creationId xmlns:a16="http://schemas.microsoft.com/office/drawing/2014/main" id="{D8F8AC03-B76D-44AF-87D2-A95B0BBE2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" y="2679"/>
              <a:ext cx="12" cy="1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600" b="1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74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0A1F07-41DD-48E4-B62D-10D71075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06" y="971610"/>
            <a:ext cx="7886700" cy="4851220"/>
          </a:xfrm>
        </p:spPr>
        <p:txBody>
          <a:bodyPr>
            <a:normAutofit/>
          </a:bodyPr>
          <a:lstStyle/>
          <a:p>
            <a:r>
              <a:rPr lang="en-US" altLang="zh-CN" dirty="0"/>
              <a:t>7</a:t>
            </a:r>
            <a:r>
              <a:rPr lang="zh-CN" altLang="en-US" dirty="0"/>
              <a:t>、截断数字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将大数据类型强制类型转换成小数据类型时，长数据类型高位数据被丢弃，留下低位的数据，因此截断一个数字，可能会改变它原来的数值。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</a:t>
            </a:r>
            <a:r>
              <a:rPr lang="en-US" altLang="zh-CN" dirty="0"/>
              <a:t>x’</a:t>
            </a:r>
            <a:r>
              <a:rPr lang="zh-CN" altLang="en-US" dirty="0"/>
              <a:t>是位向量长度为</a:t>
            </a:r>
            <a:r>
              <a:rPr lang="en-US" altLang="zh-CN" dirty="0"/>
              <a:t>w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截断无符号数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截断补码数值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C32D3-7803-4C43-8509-E87F72E4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71E1A-2A93-4FAF-8A2A-5A68E466C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22E0C8-0472-40D7-9A5C-2188720F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F436FA-C4A4-48DC-9E5C-87BE013A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81" y="4314106"/>
            <a:ext cx="1885950" cy="495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E5D80C-F9FE-4639-9D52-49D202553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9" y="4993796"/>
            <a:ext cx="29432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38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561E9FD-42EF-4F2A-ADF3-10FA3E5A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CDCE28-FF7C-4998-8444-16F3E15FC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188501-E669-4D1E-9499-B00B478F8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B94198-A255-4A7C-A3A6-94748390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724AC9-6E7D-4B71-8446-B81B6678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2" y="1698696"/>
            <a:ext cx="8182058" cy="17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64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2FFEE9-89D9-4CB5-9E62-DD67CB07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四、整数运算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462E067-998C-4BF9-8948-74785E870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9" y="1592711"/>
            <a:ext cx="7886700" cy="4351338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、无符号数加法</a:t>
            </a:r>
            <a:endParaRPr lang="en-US" altLang="zh-CN" dirty="0"/>
          </a:p>
          <a:p>
            <a:pPr lvl="1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dirty="0"/>
              <a:t>程序实例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34C9C4-04A3-4881-A0C5-9A14F367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CCBDC4-2924-4727-9A43-8823ED6D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B1760C-FC35-404C-8993-B99D6157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BAA72E-6E68-44B1-889B-19E12D5C9FAB}"/>
              </a:ext>
            </a:extLst>
          </p:cNvPr>
          <p:cNvSpPr txBox="1"/>
          <p:nvPr/>
        </p:nvSpPr>
        <p:spPr>
          <a:xfrm>
            <a:off x="1009290" y="2769277"/>
            <a:ext cx="2424023" cy="1323439"/>
          </a:xfrm>
          <a:prstGeom prst="rect">
            <a:avLst/>
          </a:prstGeom>
          <a:solidFill>
            <a:srgbClr val="CCEC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Unsigned char a=255;</a:t>
            </a:r>
          </a:p>
          <a:p>
            <a:r>
              <a:rPr lang="en-US" altLang="zh-CN" sz="2000" dirty="0"/>
              <a:t>Unsigned char b=1;</a:t>
            </a:r>
          </a:p>
          <a:p>
            <a:r>
              <a:rPr lang="en-US" altLang="zh-CN" sz="2000" dirty="0"/>
              <a:t>Unsigned char c=</a:t>
            </a:r>
            <a:r>
              <a:rPr lang="en-US" altLang="zh-CN" sz="2000" dirty="0" err="1"/>
              <a:t>a+b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 err="1"/>
              <a:t>Printf</a:t>
            </a:r>
            <a:r>
              <a:rPr lang="en-US" altLang="zh-CN" sz="2000" dirty="0"/>
              <a:t>(“c=%d”</a:t>
            </a:r>
            <a:r>
              <a:rPr lang="zh-CN" altLang="en-US" sz="2000" dirty="0"/>
              <a:t>，</a:t>
            </a:r>
            <a:r>
              <a:rPr lang="en-US" altLang="zh-CN" sz="2000" dirty="0"/>
              <a:t>c)</a:t>
            </a:r>
            <a:r>
              <a:rPr lang="zh-CN" altLang="en-US" sz="2000" dirty="0"/>
              <a:t>；</a:t>
            </a:r>
            <a:endParaRPr lang="en-US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05CBD6-E468-4DE6-AC3D-8913A2B17BEA}"/>
              </a:ext>
            </a:extLst>
          </p:cNvPr>
          <p:cNvSpPr txBox="1"/>
          <p:nvPr/>
        </p:nvSpPr>
        <p:spPr>
          <a:xfrm>
            <a:off x="1545207" y="4320352"/>
            <a:ext cx="157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结果是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61F195A-D742-474E-A157-C81DBA4E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24" y="3010185"/>
            <a:ext cx="4219575" cy="6381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3895E81-70C1-46AD-80EE-04A742A556D4}"/>
              </a:ext>
            </a:extLst>
          </p:cNvPr>
          <p:cNvSpPr txBox="1"/>
          <p:nvPr/>
        </p:nvSpPr>
        <p:spPr>
          <a:xfrm>
            <a:off x="4572000" y="2132333"/>
            <a:ext cx="2812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数学表达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D5BC20B-7779-4DD1-88C2-597FBA5A87A9}"/>
              </a:ext>
            </a:extLst>
          </p:cNvPr>
          <p:cNvGrpSpPr/>
          <p:nvPr/>
        </p:nvGrpSpPr>
        <p:grpSpPr>
          <a:xfrm>
            <a:off x="4032336" y="4011472"/>
            <a:ext cx="4424219" cy="1752600"/>
            <a:chOff x="4032304" y="4190910"/>
            <a:chExt cx="4424219" cy="1752600"/>
          </a:xfrm>
        </p:grpSpPr>
        <p:grpSp>
          <p:nvGrpSpPr>
            <p:cNvPr id="15" name="Group 5">
              <a:extLst>
                <a:ext uri="{FF2B5EF4-FFF2-40B4-BE49-F238E27FC236}">
                  <a16:creationId xmlns:a16="http://schemas.microsoft.com/office/drawing/2014/main" id="{0DCEF9E2-DAF9-4FA6-B9B7-A0F5F67F19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0923" y="4343310"/>
              <a:ext cx="2743200" cy="228600"/>
              <a:chOff x="2976" y="816"/>
              <a:chExt cx="1728" cy="144"/>
            </a:xfrm>
          </p:grpSpPr>
          <p:sp>
            <p:nvSpPr>
              <p:cNvPr id="16" name="Rectangle 6">
                <a:extLst>
                  <a:ext uri="{FF2B5EF4-FFF2-40B4-BE49-F238E27FC236}">
                    <a16:creationId xmlns:a16="http://schemas.microsoft.com/office/drawing/2014/main" id="{755B0B5A-257D-4622-8A93-FCE380BE9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7" name="Rectangle 7">
                <a:extLst>
                  <a:ext uri="{FF2B5EF4-FFF2-40B4-BE49-F238E27FC236}">
                    <a16:creationId xmlns:a16="http://schemas.microsoft.com/office/drawing/2014/main" id="{72080D6F-2665-43BD-AF69-F4FB19333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1F4A5C29-9AA0-4C33-94C9-CFC882CAC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9" name="Rectangle 9">
                <a:extLst>
                  <a:ext uri="{FF2B5EF4-FFF2-40B4-BE49-F238E27FC236}">
                    <a16:creationId xmlns:a16="http://schemas.microsoft.com/office/drawing/2014/main" id="{C0AB0650-6B90-4137-889E-B01D628F3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0" name="Rectangle 10">
                <a:extLst>
                  <a:ext uri="{FF2B5EF4-FFF2-40B4-BE49-F238E27FC236}">
                    <a16:creationId xmlns:a16="http://schemas.microsoft.com/office/drawing/2014/main" id="{3997A50F-7786-45B5-BF43-6AC35AD06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1" name="Rectangle 11">
                <a:extLst>
                  <a:ext uri="{FF2B5EF4-FFF2-40B4-BE49-F238E27FC236}">
                    <a16:creationId xmlns:a16="http://schemas.microsoft.com/office/drawing/2014/main" id="{1C302D59-C5A7-4218-A213-46363FC9A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2" name="Rectangle 12">
                <a:extLst>
                  <a:ext uri="{FF2B5EF4-FFF2-40B4-BE49-F238E27FC236}">
                    <a16:creationId xmlns:a16="http://schemas.microsoft.com/office/drawing/2014/main" id="{7513A197-41FC-48AA-A34F-167B07E94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816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B07FF694-DADB-406C-9D54-2B55CE4E13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0923" y="4800510"/>
              <a:ext cx="2743200" cy="228600"/>
              <a:chOff x="2976" y="1104"/>
              <a:chExt cx="1728" cy="144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id="{AF4E426B-6D81-4C8E-A06E-FFBBEEC63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C311C6B2-02DF-46AF-ADE2-7E07E6143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DC0C4E27-3A46-436B-9BB3-7ED1C3696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7" name="Rectangle 17">
                <a:extLst>
                  <a:ext uri="{FF2B5EF4-FFF2-40B4-BE49-F238E27FC236}">
                    <a16:creationId xmlns:a16="http://schemas.microsoft.com/office/drawing/2014/main" id="{59AAEB6B-4A06-448D-B00B-544CCF1A0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" name="Rectangle 18">
                <a:extLst>
                  <a:ext uri="{FF2B5EF4-FFF2-40B4-BE49-F238E27FC236}">
                    <a16:creationId xmlns:a16="http://schemas.microsoft.com/office/drawing/2014/main" id="{EACA05EB-76CB-4F99-B637-22FB0B337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412465B2-8356-4D62-9DFA-98C680E7D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0" name="Rectangle 20">
                <a:extLst>
                  <a:ext uri="{FF2B5EF4-FFF2-40B4-BE49-F238E27FC236}">
                    <a16:creationId xmlns:a16="http://schemas.microsoft.com/office/drawing/2014/main" id="{56C55930-C2DC-434D-A54A-4EFCBF6A9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104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C336A7D8-FBED-4C86-84DC-ADCF6FE7B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173" y="4190910"/>
              <a:ext cx="29845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u</a:t>
              </a:r>
            </a:p>
          </p:txBody>
        </p:sp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3347A992-9BCF-4C24-AA29-A4774BC9D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873" y="4648110"/>
              <a:ext cx="28575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v</a:t>
              </a:r>
            </a:p>
          </p:txBody>
        </p:sp>
        <p:sp>
          <p:nvSpPr>
            <p:cNvPr id="33" name="Line 23">
              <a:extLst>
                <a:ext uri="{FF2B5EF4-FFF2-40B4-BE49-F238E27FC236}">
                  <a16:creationId xmlns:a16="http://schemas.microsoft.com/office/drawing/2014/main" id="{5608D6A6-7F55-48A9-A0B6-3330E4D5C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0323" y="5105310"/>
              <a:ext cx="3886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6FD708C7-37A5-4C89-B532-8A03EA3F2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640" y="4655470"/>
              <a:ext cx="357790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>
                  <a:latin typeface="Times" pitchFamily="18" charset="0"/>
                </a:rPr>
                <a:t>+</a:t>
              </a:r>
            </a:p>
          </p:txBody>
        </p:sp>
        <p:grpSp>
          <p:nvGrpSpPr>
            <p:cNvPr id="35" name="Group 25">
              <a:extLst>
                <a:ext uri="{FF2B5EF4-FFF2-40B4-BE49-F238E27FC236}">
                  <a16:creationId xmlns:a16="http://schemas.microsoft.com/office/drawing/2014/main" id="{97F9EA1F-7BF9-4464-BD74-C7578ACA3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2323" y="5257710"/>
              <a:ext cx="2971800" cy="228600"/>
              <a:chOff x="2832" y="1392"/>
              <a:chExt cx="1872" cy="144"/>
            </a:xfrm>
          </p:grpSpPr>
          <p:grpSp>
            <p:nvGrpSpPr>
              <p:cNvPr id="36" name="Group 26">
                <a:extLst>
                  <a:ext uri="{FF2B5EF4-FFF2-40B4-BE49-F238E27FC236}">
                    <a16:creationId xmlns:a16="http://schemas.microsoft.com/office/drawing/2014/main" id="{8FF4B761-692D-4BF6-827F-DE27FB7921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6" y="1392"/>
                <a:ext cx="1728" cy="144"/>
                <a:chOff x="2976" y="1392"/>
                <a:chExt cx="1728" cy="144"/>
              </a:xfrm>
            </p:grpSpPr>
            <p:sp>
              <p:nvSpPr>
                <p:cNvPr id="38" name="Rectangle 27">
                  <a:extLst>
                    <a:ext uri="{FF2B5EF4-FFF2-40B4-BE49-F238E27FC236}">
                      <a16:creationId xmlns:a16="http://schemas.microsoft.com/office/drawing/2014/main" id="{9F6F2288-CCFB-471D-869F-F6EEB7B852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1392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39" name="Rectangle 28">
                  <a:extLst>
                    <a:ext uri="{FF2B5EF4-FFF2-40B4-BE49-F238E27FC236}">
                      <a16:creationId xmlns:a16="http://schemas.microsoft.com/office/drawing/2014/main" id="{9CDCF352-B70F-46A8-8B7F-3D754E586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0" y="1392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40" name="Rectangle 29">
                  <a:extLst>
                    <a:ext uri="{FF2B5EF4-FFF2-40B4-BE49-F238E27FC236}">
                      <a16:creationId xmlns:a16="http://schemas.microsoft.com/office/drawing/2014/main" id="{EF857371-65DF-46A2-B7CF-352F09E4B2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1392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41" name="Rectangle 30">
                  <a:extLst>
                    <a:ext uri="{FF2B5EF4-FFF2-40B4-BE49-F238E27FC236}">
                      <a16:creationId xmlns:a16="http://schemas.microsoft.com/office/drawing/2014/main" id="{2CD3F2EF-B6B9-4EE0-9302-854EF18BEF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1392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42" name="Rectangle 31">
                  <a:extLst>
                    <a:ext uri="{FF2B5EF4-FFF2-40B4-BE49-F238E27FC236}">
                      <a16:creationId xmlns:a16="http://schemas.microsoft.com/office/drawing/2014/main" id="{BBCC18E0-F5DA-48B8-9BAF-D7E414CE2D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6" y="1392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43" name="Rectangle 32">
                  <a:extLst>
                    <a:ext uri="{FF2B5EF4-FFF2-40B4-BE49-F238E27FC236}">
                      <a16:creationId xmlns:a16="http://schemas.microsoft.com/office/drawing/2014/main" id="{6EEC2C73-CD07-45DD-99AF-2795C51535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0" y="1392"/>
                  <a:ext cx="14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b="0"/>
                </a:p>
              </p:txBody>
            </p:sp>
            <p:sp>
              <p:nvSpPr>
                <p:cNvPr id="44" name="Rectangle 33">
                  <a:extLst>
                    <a:ext uri="{FF2B5EF4-FFF2-40B4-BE49-F238E27FC236}">
                      <a16:creationId xmlns:a16="http://schemas.microsoft.com/office/drawing/2014/main" id="{78662EEC-72AF-4114-A447-DE0DD87231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1392"/>
                  <a:ext cx="864" cy="14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b="0"/>
                    <a:t>• • •</a:t>
                  </a:r>
                </a:p>
              </p:txBody>
            </p:sp>
          </p:grpSp>
          <p:sp>
            <p:nvSpPr>
              <p:cNvPr id="37" name="Rectangle 34">
                <a:extLst>
                  <a:ext uri="{FF2B5EF4-FFF2-40B4-BE49-F238E27FC236}">
                    <a16:creationId xmlns:a16="http://schemas.microsoft.com/office/drawing/2014/main" id="{C111A31F-A158-4097-B849-6CF78D727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392"/>
                <a:ext cx="144" cy="144"/>
              </a:xfrm>
              <a:prstGeom prst="rect">
                <a:avLst/>
              </a:prstGeom>
              <a:solidFill>
                <a:srgbClr val="FF999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</p:grpSp>
        <p:sp>
          <p:nvSpPr>
            <p:cNvPr id="45" name="Rectangle 35">
              <a:extLst>
                <a:ext uri="{FF2B5EF4-FFF2-40B4-BE49-F238E27FC236}">
                  <a16:creationId xmlns:a16="http://schemas.microsoft.com/office/drawing/2014/main" id="{821FB5DB-6986-43B3-9414-716D74C1D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685" y="5105310"/>
              <a:ext cx="642938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u </a:t>
              </a:r>
              <a:r>
                <a:rPr lang="en-US" b="0">
                  <a:latin typeface="Times" pitchFamily="18" charset="0"/>
                </a:rPr>
                <a:t>+ </a:t>
              </a:r>
              <a:r>
                <a:rPr lang="en-US" b="0" i="1">
                  <a:latin typeface="Times" pitchFamily="18" charset="0"/>
                </a:rPr>
                <a:t>v</a:t>
              </a:r>
            </a:p>
          </p:txBody>
        </p:sp>
        <p:grpSp>
          <p:nvGrpSpPr>
            <p:cNvPr id="46" name="Group 36">
              <a:extLst>
                <a:ext uri="{FF2B5EF4-FFF2-40B4-BE49-F238E27FC236}">
                  <a16:creationId xmlns:a16="http://schemas.microsoft.com/office/drawing/2014/main" id="{AC843F5B-03B4-4623-9FD8-5F46A1024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0923" y="5714910"/>
              <a:ext cx="2743200" cy="228600"/>
              <a:chOff x="2976" y="1392"/>
              <a:chExt cx="1728" cy="144"/>
            </a:xfrm>
          </p:grpSpPr>
          <p:sp>
            <p:nvSpPr>
              <p:cNvPr id="47" name="Rectangle 37">
                <a:extLst>
                  <a:ext uri="{FF2B5EF4-FFF2-40B4-BE49-F238E27FC236}">
                    <a16:creationId xmlns:a16="http://schemas.microsoft.com/office/drawing/2014/main" id="{CBD09D90-8227-404A-9DE3-357B70B93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48" name="Rectangle 38">
                <a:extLst>
                  <a:ext uri="{FF2B5EF4-FFF2-40B4-BE49-F238E27FC236}">
                    <a16:creationId xmlns:a16="http://schemas.microsoft.com/office/drawing/2014/main" id="{70DD0C4B-5C00-40D7-B6A8-5D64DDA47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49" name="Rectangle 39">
                <a:extLst>
                  <a:ext uri="{FF2B5EF4-FFF2-40B4-BE49-F238E27FC236}">
                    <a16:creationId xmlns:a16="http://schemas.microsoft.com/office/drawing/2014/main" id="{F9E6EAD1-7514-4E2A-B2A8-94241D928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0" name="Rectangle 40">
                <a:extLst>
                  <a:ext uri="{FF2B5EF4-FFF2-40B4-BE49-F238E27FC236}">
                    <a16:creationId xmlns:a16="http://schemas.microsoft.com/office/drawing/2014/main" id="{8D48677E-2528-44F3-9139-AA3AC1A09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1" name="Rectangle 41">
                <a:extLst>
                  <a:ext uri="{FF2B5EF4-FFF2-40B4-BE49-F238E27FC236}">
                    <a16:creationId xmlns:a16="http://schemas.microsoft.com/office/drawing/2014/main" id="{1A414EA9-9F54-4E6E-A9CB-54A7DE361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2" name="Rectangle 42">
                <a:extLst>
                  <a:ext uri="{FF2B5EF4-FFF2-40B4-BE49-F238E27FC236}">
                    <a16:creationId xmlns:a16="http://schemas.microsoft.com/office/drawing/2014/main" id="{124FD44F-3E04-4548-A849-B2D409EB8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3" name="Rectangle 43">
                <a:extLst>
                  <a:ext uri="{FF2B5EF4-FFF2-40B4-BE49-F238E27FC236}">
                    <a16:creationId xmlns:a16="http://schemas.microsoft.com/office/drawing/2014/main" id="{A9F3549A-385C-4690-81B2-54BC8A624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54" name="Line 44">
              <a:extLst>
                <a:ext uri="{FF2B5EF4-FFF2-40B4-BE49-F238E27FC236}">
                  <a16:creationId xmlns:a16="http://schemas.microsoft.com/office/drawing/2014/main" id="{E80955AA-8BFF-4951-94E9-175B4014C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0323" y="5562510"/>
              <a:ext cx="3886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48">
              <a:extLst>
                <a:ext uri="{FF2B5EF4-FFF2-40B4-BE49-F238E27FC236}">
                  <a16:creationId xmlns:a16="http://schemas.microsoft.com/office/drawing/2014/main" id="{4A144EC6-52D4-4E9F-A042-77D180D5E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304" y="5562510"/>
              <a:ext cx="13843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0" dirty="0" err="1">
                  <a:latin typeface="Times" pitchFamily="18" charset="0"/>
                </a:rPr>
                <a:t>UAdd</a:t>
              </a:r>
              <a:r>
                <a:rPr lang="en-US" b="0" i="1" baseline="-25000" dirty="0" err="1">
                  <a:latin typeface="Times" pitchFamily="18" charset="0"/>
                </a:rPr>
                <a:t>w</a:t>
              </a:r>
              <a:r>
                <a:rPr lang="en-US" b="0" dirty="0">
                  <a:latin typeface="Times" pitchFamily="18" charset="0"/>
                </a:rPr>
                <a:t>(</a:t>
              </a:r>
              <a:r>
                <a:rPr lang="en-US" b="0" i="1" dirty="0">
                  <a:latin typeface="Times" pitchFamily="18" charset="0"/>
                </a:rPr>
                <a:t>u</a:t>
              </a:r>
              <a:r>
                <a:rPr lang="en-US" b="0" dirty="0">
                  <a:latin typeface="Times" pitchFamily="18" charset="0"/>
                </a:rPr>
                <a:t> , </a:t>
              </a:r>
              <a:r>
                <a:rPr lang="en-US" b="0" i="1" dirty="0">
                  <a:latin typeface="Times" pitchFamily="18" charset="0"/>
                </a:rPr>
                <a:t>v</a:t>
              </a:r>
              <a:r>
                <a:rPr lang="en-US" b="0" dirty="0">
                  <a:latin typeface="Times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5164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7BB20-4C50-49E2-ACE7-58911F45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B6C29E-C0F9-4110-9986-09B47C4C5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FB56BC-0FAD-4AA0-83D4-3C9CB775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89775A-DFB2-49D8-8006-A49DFE5F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0" y="970563"/>
            <a:ext cx="8522899" cy="16046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E27DD2-D4F4-41C4-8261-BC0D18186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478" y="2927097"/>
            <a:ext cx="4399472" cy="27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B3CC407-2E4F-42E2-91BC-2BBD0102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、补码加法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）数学表达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程序实例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EB306C-B391-4911-9F3D-F36086D3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6E3E20-ED21-40B8-9D78-46A9109A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D1E1E7-7077-4BB7-9D66-0D67FB08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350500-F38A-4CED-8711-4F36D7D6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18" y="2030998"/>
            <a:ext cx="6543675" cy="12287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488CA8-DC04-4D56-A56D-DD7D5DBAB397}"/>
              </a:ext>
            </a:extLst>
          </p:cNvPr>
          <p:cNvSpPr txBox="1"/>
          <p:nvPr/>
        </p:nvSpPr>
        <p:spPr>
          <a:xfrm>
            <a:off x="1028340" y="3995945"/>
            <a:ext cx="2424023" cy="1323439"/>
          </a:xfrm>
          <a:prstGeom prst="rect">
            <a:avLst/>
          </a:prstGeom>
          <a:solidFill>
            <a:srgbClr val="CCEC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char a=127;</a:t>
            </a:r>
          </a:p>
          <a:p>
            <a:r>
              <a:rPr lang="en-US" altLang="zh-CN" sz="2000" dirty="0"/>
              <a:t>char b=1;</a:t>
            </a:r>
          </a:p>
          <a:p>
            <a:r>
              <a:rPr lang="en-US" altLang="zh-CN" sz="2000" dirty="0"/>
              <a:t>char c=</a:t>
            </a:r>
            <a:r>
              <a:rPr lang="en-US" altLang="zh-CN" sz="2000" dirty="0" err="1"/>
              <a:t>a+b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 err="1"/>
              <a:t>Printf</a:t>
            </a:r>
            <a:r>
              <a:rPr lang="en-US" altLang="zh-CN" sz="2000" dirty="0"/>
              <a:t>(“c=%d”</a:t>
            </a:r>
            <a:r>
              <a:rPr lang="zh-CN" altLang="en-US" sz="2000" dirty="0"/>
              <a:t>，</a:t>
            </a:r>
            <a:r>
              <a:rPr lang="en-US" altLang="zh-CN" sz="2000" dirty="0"/>
              <a:t>c)</a:t>
            </a:r>
            <a:r>
              <a:rPr lang="zh-CN" altLang="en-US" sz="2000" dirty="0"/>
              <a:t>；</a:t>
            </a:r>
            <a:endParaRPr lang="en-US" altLang="zh-CN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A0BBD6-7362-421E-B01F-BAA2FC975E8B}"/>
              </a:ext>
            </a:extLst>
          </p:cNvPr>
          <p:cNvSpPr txBox="1"/>
          <p:nvPr/>
        </p:nvSpPr>
        <p:spPr>
          <a:xfrm>
            <a:off x="1335116" y="5482072"/>
            <a:ext cx="905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结果？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A3B7E7-1323-4614-A9A2-1789B714DC96}"/>
              </a:ext>
            </a:extLst>
          </p:cNvPr>
          <p:cNvSpPr txBox="1"/>
          <p:nvPr/>
        </p:nvSpPr>
        <p:spPr>
          <a:xfrm>
            <a:off x="4355080" y="4319110"/>
            <a:ext cx="2874395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理想：</a:t>
            </a:r>
            <a:r>
              <a:rPr lang="en-US" altLang="zh-CN" dirty="0"/>
              <a:t>128</a:t>
            </a:r>
          </a:p>
          <a:p>
            <a:r>
              <a:rPr lang="zh-CN" altLang="en-US" dirty="0"/>
              <a:t>实际：</a:t>
            </a:r>
            <a:r>
              <a:rPr lang="en-US" altLang="zh-CN" dirty="0"/>
              <a:t>-128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99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3C3EC57-93B2-4CE9-AC1E-DB76332CB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）溢出的判定</a:t>
            </a:r>
            <a:endParaRPr lang="en-US" altLang="zh-CN" dirty="0"/>
          </a:p>
          <a:p>
            <a:r>
              <a:rPr lang="zh-CN" altLang="en-US" dirty="0"/>
              <a:t>有符号数的溢出分为正溢出和负溢出</a:t>
            </a:r>
            <a:endParaRPr lang="en-US" altLang="zh-CN" dirty="0"/>
          </a:p>
          <a:p>
            <a:r>
              <a:rPr lang="zh-CN" altLang="en-US" dirty="0"/>
              <a:t>正溢出</a:t>
            </a:r>
            <a:endParaRPr lang="en-US" altLang="zh-CN" dirty="0"/>
          </a:p>
          <a:p>
            <a:pPr lvl="1"/>
            <a:r>
              <a:rPr lang="en-US" altLang="zh-CN" dirty="0"/>
              <a:t>x</a:t>
            </a:r>
            <a:r>
              <a:rPr lang="zh-CN" altLang="en-US" dirty="0"/>
              <a:t>≥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≥</a:t>
            </a:r>
            <a:r>
              <a:rPr lang="en-US" altLang="zh-CN" dirty="0"/>
              <a:t>0</a:t>
            </a:r>
          </a:p>
          <a:p>
            <a:pPr lvl="1"/>
            <a:r>
              <a:rPr lang="en-US" altLang="zh-CN" dirty="0" err="1"/>
              <a:t>x+y</a:t>
            </a:r>
            <a:r>
              <a:rPr lang="zh-CN" altLang="en-US" dirty="0"/>
              <a:t>＜</a:t>
            </a:r>
            <a:r>
              <a:rPr lang="en-US" altLang="zh-CN" dirty="0"/>
              <a:t>0     </a:t>
            </a:r>
          </a:p>
          <a:p>
            <a:r>
              <a:rPr lang="zh-CN" altLang="en-US" dirty="0"/>
              <a:t>负溢出</a:t>
            </a:r>
            <a:endParaRPr lang="en-US" altLang="zh-CN" dirty="0"/>
          </a:p>
          <a:p>
            <a:pPr lvl="1"/>
            <a:r>
              <a:rPr lang="en-US" altLang="zh-CN" dirty="0"/>
              <a:t>x</a:t>
            </a:r>
            <a:r>
              <a:rPr lang="zh-CN" altLang="en-US" dirty="0"/>
              <a:t>≤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 ≤ </a:t>
            </a:r>
            <a:r>
              <a:rPr lang="en-US" altLang="zh-CN" dirty="0"/>
              <a:t>0</a:t>
            </a:r>
          </a:p>
          <a:p>
            <a:pPr lvl="1"/>
            <a:r>
              <a:rPr lang="en-US" altLang="zh-CN" dirty="0" err="1"/>
              <a:t>x+y</a:t>
            </a:r>
            <a:r>
              <a:rPr lang="zh-CN" altLang="en-US" dirty="0"/>
              <a:t>＞</a:t>
            </a:r>
            <a:r>
              <a:rPr lang="en-US" altLang="zh-CN" dirty="0"/>
              <a:t>0     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2C1B5E-E4BF-4222-9C34-BADD1181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50D4BB-251C-41DD-987D-3499F8FEE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93DE54-5298-4EC9-AD37-BE95E549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5D4196-1DD0-404C-A43D-B331FEC8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441" y="2057400"/>
            <a:ext cx="3587217" cy="3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05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772617E-8C13-4D6E-8533-5D576109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2E4396-6CD3-41AF-8112-17935864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658D65-8463-482A-8379-AC286347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306E5-1C23-43B2-8710-36392E62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9F4FA6-F9E4-4D5D-855E-89408273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81150"/>
            <a:ext cx="6362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90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28436-E3FD-4DF4-916D-AB4746B7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/>
          <a:lstStyle/>
          <a:p>
            <a:r>
              <a:rPr lang="zh-CN" altLang="en-US" dirty="0"/>
              <a:t>数值系统的重要性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6F53E-FFEC-4DBD-87C4-72D54BD9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9EBD2E-36C7-4DEE-A923-5C50ECA5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B1383A-916D-41EB-9A20-14F55C07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CABFF3B-AB31-4EB8-B281-E9C3D2E563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F9E290-0A88-433B-80C8-369A4D40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63" y="2471817"/>
            <a:ext cx="3943350" cy="22191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AE1549-18D7-67EF-4849-4AF959E3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979" y="1949927"/>
            <a:ext cx="3930108" cy="29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43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7942BE8-F749-48A6-9F1D-B6628D80C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、无符号数和补码的减法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无符号数和补码的减法都通过逆元（相反数）来实现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无符号数相反数计算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补码相反数计算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603340-11A3-4E1C-94CB-7119723C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62E111-0DCC-4BDF-ABA1-498EE8A6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1DFC40-5080-46DB-B4D9-14818297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6D024C-C5F7-4920-AA38-D024E7D5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12" y="2835455"/>
            <a:ext cx="3343275" cy="100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BF9049-1EE6-4632-89C4-A2F55003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4610191"/>
            <a:ext cx="39909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10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090F46E-703F-4BE5-BC9D-4A3C30086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06" y="971610"/>
            <a:ext cx="8322694" cy="4351338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、无符号数的乘法</a:t>
            </a:r>
            <a:endParaRPr lang="en-US" altLang="zh-CN" dirty="0"/>
          </a:p>
          <a:p>
            <a:r>
              <a:rPr lang="zh-CN" altLang="en-US" dirty="0"/>
              <a:t>乘法的结果大于</a:t>
            </a:r>
            <a:r>
              <a:rPr lang="en-US" altLang="zh-CN" dirty="0"/>
              <a:t>w bits</a:t>
            </a:r>
            <a:r>
              <a:rPr lang="zh-CN" altLang="en-US" dirty="0"/>
              <a:t>，只能采用截断高位的方法</a:t>
            </a:r>
            <a:endParaRPr lang="en-US" altLang="zh-CN" dirty="0"/>
          </a:p>
          <a:p>
            <a:r>
              <a:rPr lang="zh-CN" altLang="en-US" b="0" dirty="0"/>
              <a:t>公式：</a:t>
            </a:r>
            <a:r>
              <a:rPr lang="en-US" altLang="zh-CN" b="0" dirty="0" err="1"/>
              <a:t>UMult</a:t>
            </a:r>
            <a:r>
              <a:rPr lang="en-US" altLang="zh-CN" b="0" i="1" baseline="-25000" dirty="0" err="1"/>
              <a:t>w</a:t>
            </a:r>
            <a:r>
              <a:rPr lang="en-US" altLang="zh-CN" b="0" dirty="0"/>
              <a:t>(</a:t>
            </a:r>
            <a:r>
              <a:rPr lang="en-US" altLang="zh-CN" b="0" i="1" dirty="0"/>
              <a:t>u</a:t>
            </a:r>
            <a:r>
              <a:rPr lang="en-US" altLang="zh-CN" b="0" dirty="0"/>
              <a:t> , </a:t>
            </a:r>
            <a:r>
              <a:rPr lang="en-US" altLang="zh-CN" b="0" i="1" dirty="0"/>
              <a:t>v</a:t>
            </a:r>
            <a:r>
              <a:rPr lang="en-US" altLang="zh-CN" b="0" dirty="0"/>
              <a:t>)	=</a:t>
            </a:r>
            <a:r>
              <a:rPr lang="en-US" altLang="zh-CN" b="0" i="1" dirty="0" err="1"/>
              <a:t>u</a:t>
            </a:r>
            <a:r>
              <a:rPr lang="en-US" altLang="zh-CN" b="0" dirty="0" err="1"/>
              <a:t>·</a:t>
            </a:r>
            <a:r>
              <a:rPr lang="en-US" altLang="zh-CN" b="0" i="1" dirty="0" err="1"/>
              <a:t>v</a:t>
            </a:r>
            <a:r>
              <a:rPr lang="en-US" altLang="zh-CN" b="0" dirty="0"/>
              <a:t> mod 2</a:t>
            </a:r>
            <a:r>
              <a:rPr lang="en-US" altLang="zh-CN" b="0" i="1" baseline="30000" dirty="0"/>
              <a:t>w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3692E6-0263-4BD1-971E-FAFFB5B4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4FAA0B-8123-48D4-B05E-57154668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C204B9-2EB1-4E57-BB5A-B662CA05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41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D526C04-4E1E-4AC4-BC3E-B2F3D488DE1E}"/>
              </a:ext>
            </a:extLst>
          </p:cNvPr>
          <p:cNvGrpSpPr/>
          <p:nvPr/>
        </p:nvGrpSpPr>
        <p:grpSpPr>
          <a:xfrm>
            <a:off x="152399" y="3147279"/>
            <a:ext cx="8839201" cy="1924110"/>
            <a:chOff x="171449" y="2362200"/>
            <a:chExt cx="8839201" cy="1924110"/>
          </a:xfrm>
        </p:grpSpPr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A1ADCA6F-E681-46AA-ACD5-3B1A9E7C2B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050" y="2438400"/>
              <a:ext cx="2743200" cy="228600"/>
              <a:chOff x="2976" y="816"/>
              <a:chExt cx="1728" cy="144"/>
            </a:xfrm>
          </p:grpSpPr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994055FC-DF71-402A-B34E-4846B8A7E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2B164B7D-4064-4038-903C-12261F867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7BD1D712-C42C-4111-BEDA-5FCD13679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CA007D35-6886-4552-A063-06D7C7A7A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85D0A4CD-06DA-415E-9003-A12FBC79F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5D07F374-2084-4131-BC04-3382315D0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A8DE378B-E966-44A1-BCE2-242373B2D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816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C63E71A6-C64C-49CA-A206-A6F5235B23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050" y="2895600"/>
              <a:ext cx="2743200" cy="228600"/>
              <a:chOff x="2976" y="1104"/>
              <a:chExt cx="1728" cy="144"/>
            </a:xfrm>
          </p:grpSpPr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178328EA-416C-4952-9FA5-737781630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9980055B-EFB2-4312-A115-436BFEFA4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033206F2-D4ED-4CF1-A215-93B11D945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78F8CF8D-F3C6-4F94-B82D-64CDEC737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9" name="Rectangle 17">
                <a:extLst>
                  <a:ext uri="{FF2B5EF4-FFF2-40B4-BE49-F238E27FC236}">
                    <a16:creationId xmlns:a16="http://schemas.microsoft.com/office/drawing/2014/main" id="{C9E0FEA6-FD1A-4F65-9CBE-874B816AA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0" name="Rectangle 18">
                <a:extLst>
                  <a:ext uri="{FF2B5EF4-FFF2-40B4-BE49-F238E27FC236}">
                    <a16:creationId xmlns:a16="http://schemas.microsoft.com/office/drawing/2014/main" id="{2FBE9F1A-C2A7-4B87-8772-0EDA90A81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1" name="Rectangle 19">
                <a:extLst>
                  <a:ext uri="{FF2B5EF4-FFF2-40B4-BE49-F238E27FC236}">
                    <a16:creationId xmlns:a16="http://schemas.microsoft.com/office/drawing/2014/main" id="{FE7DFFC3-1B08-4B33-8F7E-6777BEE13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104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BF09BBF0-A6DC-4EF3-81F2-7A07B8C87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362200"/>
              <a:ext cx="29845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u</a:t>
              </a: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F1CEF6B9-2DE4-4EAE-8F39-3E6693697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819400"/>
              <a:ext cx="28575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v</a:t>
              </a:r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3A9B92E7-A9BF-4A3C-B174-4E9A7D82F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6050" y="3200400"/>
              <a:ext cx="6324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142B4525-1EC8-44BC-BE21-D93668825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2819400"/>
              <a:ext cx="320675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/>
                <a:t>*</a:t>
              </a:r>
            </a:p>
          </p:txBody>
        </p:sp>
        <p:grpSp>
          <p:nvGrpSpPr>
            <p:cNvPr id="26" name="Group 24">
              <a:extLst>
                <a:ext uri="{FF2B5EF4-FFF2-40B4-BE49-F238E27FC236}">
                  <a16:creationId xmlns:a16="http://schemas.microsoft.com/office/drawing/2014/main" id="{DB25EF08-29DA-42F1-84F5-B202E5231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050" y="3352800"/>
              <a:ext cx="2743200" cy="228600"/>
              <a:chOff x="2976" y="1392"/>
              <a:chExt cx="1728" cy="144"/>
            </a:xfrm>
          </p:grpSpPr>
          <p:sp>
            <p:nvSpPr>
              <p:cNvPr id="27" name="Rectangle 25">
                <a:extLst>
                  <a:ext uri="{FF2B5EF4-FFF2-40B4-BE49-F238E27FC236}">
                    <a16:creationId xmlns:a16="http://schemas.microsoft.com/office/drawing/2014/main" id="{3F9DA9C9-5A3A-4D20-8C37-E639FF56A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" name="Rectangle 26">
                <a:extLst>
                  <a:ext uri="{FF2B5EF4-FFF2-40B4-BE49-F238E27FC236}">
                    <a16:creationId xmlns:a16="http://schemas.microsoft.com/office/drawing/2014/main" id="{264EB6A2-8250-476B-B136-6AC6463F4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9" name="Rectangle 27">
                <a:extLst>
                  <a:ext uri="{FF2B5EF4-FFF2-40B4-BE49-F238E27FC236}">
                    <a16:creationId xmlns:a16="http://schemas.microsoft.com/office/drawing/2014/main" id="{DD582BE7-0D98-4C37-A400-CB2AA73BA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0" name="Rectangle 28">
                <a:extLst>
                  <a:ext uri="{FF2B5EF4-FFF2-40B4-BE49-F238E27FC236}">
                    <a16:creationId xmlns:a16="http://schemas.microsoft.com/office/drawing/2014/main" id="{3ED866D0-6D75-4233-9B14-2DDBA2358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1" name="Rectangle 29">
                <a:extLst>
                  <a:ext uri="{FF2B5EF4-FFF2-40B4-BE49-F238E27FC236}">
                    <a16:creationId xmlns:a16="http://schemas.microsoft.com/office/drawing/2014/main" id="{0E161BB9-5CC4-4DAF-A670-660929247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2" name="Rectangle 30">
                <a:extLst>
                  <a:ext uri="{FF2B5EF4-FFF2-40B4-BE49-F238E27FC236}">
                    <a16:creationId xmlns:a16="http://schemas.microsoft.com/office/drawing/2014/main" id="{BDE19E54-DDC0-4B78-9D55-E9AF0C534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" name="Rectangle 31">
                <a:extLst>
                  <a:ext uri="{FF2B5EF4-FFF2-40B4-BE49-F238E27FC236}">
                    <a16:creationId xmlns:a16="http://schemas.microsoft.com/office/drawing/2014/main" id="{9ADD524A-A300-4AFE-BA27-ABEC38907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A78D29D0-BFE8-4D10-B45C-E9D524E17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0350" y="3200400"/>
              <a:ext cx="5715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u </a:t>
              </a:r>
              <a:r>
                <a:rPr lang="en-US" b="0">
                  <a:latin typeface="Times" pitchFamily="18" charset="0"/>
                </a:rPr>
                <a:t>· </a:t>
              </a:r>
              <a:r>
                <a:rPr lang="en-US" b="0" i="1">
                  <a:latin typeface="Times" pitchFamily="18" charset="0"/>
                </a:rPr>
                <a:t>v</a:t>
              </a:r>
            </a:p>
          </p:txBody>
        </p:sp>
        <p:grpSp>
          <p:nvGrpSpPr>
            <p:cNvPr id="35" name="Group 33">
              <a:extLst>
                <a:ext uri="{FF2B5EF4-FFF2-40B4-BE49-F238E27FC236}">
                  <a16:creationId xmlns:a16="http://schemas.microsoft.com/office/drawing/2014/main" id="{4552BB89-70F2-4001-A267-F42D817928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050" y="3810000"/>
              <a:ext cx="2743200" cy="228600"/>
              <a:chOff x="2976" y="1392"/>
              <a:chExt cx="1728" cy="144"/>
            </a:xfrm>
          </p:grpSpPr>
          <p:sp>
            <p:nvSpPr>
              <p:cNvPr id="36" name="Rectangle 34">
                <a:extLst>
                  <a:ext uri="{FF2B5EF4-FFF2-40B4-BE49-F238E27FC236}">
                    <a16:creationId xmlns:a16="http://schemas.microsoft.com/office/drawing/2014/main" id="{3814A274-62AB-42CA-BCEC-49FE2B9C5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7" name="Rectangle 35">
                <a:extLst>
                  <a:ext uri="{FF2B5EF4-FFF2-40B4-BE49-F238E27FC236}">
                    <a16:creationId xmlns:a16="http://schemas.microsoft.com/office/drawing/2014/main" id="{17935405-B658-4ED7-B48C-FD19C016E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8" name="Rectangle 36">
                <a:extLst>
                  <a:ext uri="{FF2B5EF4-FFF2-40B4-BE49-F238E27FC236}">
                    <a16:creationId xmlns:a16="http://schemas.microsoft.com/office/drawing/2014/main" id="{FE03342C-9551-4FCA-BF3A-A448EBD60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BC47F0D3-6E67-4C71-9504-DBBA0D04D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BF3249D1-2C35-4ECA-996D-5320D7C0B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5442E1C7-3BDB-490A-A791-D525CAC26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A3469D8B-74C9-4449-ABDB-CE7BFD541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43" name="Line 41">
              <a:extLst>
                <a:ext uri="{FF2B5EF4-FFF2-40B4-BE49-F238E27FC236}">
                  <a16:creationId xmlns:a16="http://schemas.microsoft.com/office/drawing/2014/main" id="{6E9A1FDF-C06D-469C-8FE7-4AECB38C38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6050" y="3657600"/>
              <a:ext cx="6324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Text Box 42">
              <a:extLst>
                <a:ext uri="{FF2B5EF4-FFF2-40B4-BE49-F238E27FC236}">
                  <a16:creationId xmlns:a16="http://schemas.microsoft.com/office/drawing/2014/main" id="{567EA4E1-0034-4AC0-8441-7AF06960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50" y="3276600"/>
              <a:ext cx="2274982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00" b="0" dirty="0">
                  <a:latin typeface="Calibri" pitchFamily="34" charset="0"/>
                </a:rPr>
                <a:t>运算结果</a:t>
              </a:r>
              <a:r>
                <a:rPr lang="en-US" sz="2000" b="0" dirty="0">
                  <a:latin typeface="Calibri" pitchFamily="34" charset="0"/>
                </a:rPr>
                <a:t>: 2*</a:t>
              </a:r>
              <a:r>
                <a:rPr lang="en-US" sz="2000" b="0" i="1" dirty="0">
                  <a:latin typeface="Calibri" pitchFamily="34" charset="0"/>
                </a:rPr>
                <a:t>w</a:t>
              </a:r>
              <a:r>
                <a:rPr lang="en-US" sz="2000" b="0" dirty="0">
                  <a:latin typeface="Calibri" pitchFamily="34" charset="0"/>
                </a:rPr>
                <a:t>  bits</a:t>
              </a:r>
            </a:p>
          </p:txBody>
        </p:sp>
        <p:sp>
          <p:nvSpPr>
            <p:cNvPr id="45" name="Text Box 43">
              <a:extLst>
                <a:ext uri="{FF2B5EF4-FFF2-40B4-BE49-F238E27FC236}">
                  <a16:creationId xmlns:a16="http://schemas.microsoft.com/office/drawing/2014/main" id="{1359438E-265A-435E-A149-26C1583A3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50" y="2590800"/>
              <a:ext cx="1702710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00" b="0" dirty="0">
                  <a:latin typeface="Calibri" pitchFamily="34" charset="0"/>
                </a:rPr>
                <a:t>操作数</a:t>
              </a:r>
              <a:r>
                <a:rPr lang="en-US" sz="2000" b="0" dirty="0">
                  <a:latin typeface="Calibri" pitchFamily="34" charset="0"/>
                </a:rPr>
                <a:t>: </a:t>
              </a:r>
              <a:r>
                <a:rPr lang="en-US" sz="2000" b="0" i="1" dirty="0">
                  <a:latin typeface="Calibri" pitchFamily="34" charset="0"/>
                </a:rPr>
                <a:t>w</a:t>
              </a:r>
              <a:r>
                <a:rPr lang="en-US" sz="2000" b="0" dirty="0">
                  <a:latin typeface="Calibri" pitchFamily="34" charset="0"/>
                </a:rPr>
                <a:t> bits</a:t>
              </a:r>
            </a:p>
          </p:txBody>
        </p:sp>
        <p:sp>
          <p:nvSpPr>
            <p:cNvPr id="46" name="Text Box 44">
              <a:extLst>
                <a:ext uri="{FF2B5EF4-FFF2-40B4-BE49-F238E27FC236}">
                  <a16:creationId xmlns:a16="http://schemas.microsoft.com/office/drawing/2014/main" id="{441EDC10-9CCA-49D6-98D7-72159991F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49" y="3886200"/>
              <a:ext cx="2724151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000" b="0" dirty="0">
                  <a:latin typeface="Calibri" pitchFamily="34" charset="0"/>
                </a:rPr>
                <a:t>保留结果</a:t>
              </a:r>
              <a:r>
                <a:rPr lang="en-US" sz="2000" b="0" dirty="0">
                  <a:latin typeface="Calibri" pitchFamily="34" charset="0"/>
                </a:rPr>
                <a:t> </a:t>
              </a:r>
              <a:r>
                <a:rPr lang="en-US" sz="2000" b="0" i="1" dirty="0">
                  <a:latin typeface="Calibri" pitchFamily="34" charset="0"/>
                </a:rPr>
                <a:t>w</a:t>
              </a:r>
              <a:r>
                <a:rPr lang="en-US" sz="2000" b="0" dirty="0">
                  <a:latin typeface="Calibri" pitchFamily="34" charset="0"/>
                </a:rPr>
                <a:t> bits: </a:t>
              </a:r>
              <a:r>
                <a:rPr lang="en-US" sz="2000" b="0" i="1" dirty="0">
                  <a:latin typeface="Calibri" pitchFamily="34" charset="0"/>
                </a:rPr>
                <a:t>w</a:t>
              </a:r>
              <a:r>
                <a:rPr lang="en-US" sz="2000" b="0" dirty="0">
                  <a:latin typeface="Calibri" pitchFamily="34" charset="0"/>
                </a:rPr>
                <a:t> bits</a:t>
              </a:r>
            </a:p>
          </p:txBody>
        </p:sp>
        <p:sp>
          <p:nvSpPr>
            <p:cNvPr id="47" name="Rectangle 45">
              <a:extLst>
                <a:ext uri="{FF2B5EF4-FFF2-40B4-BE49-F238E27FC236}">
                  <a16:creationId xmlns:a16="http://schemas.microsoft.com/office/drawing/2014/main" id="{081FBC08-6DC9-415A-818E-83148904B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3657600"/>
              <a:ext cx="14351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0">
                  <a:latin typeface="Times" pitchFamily="18" charset="0"/>
                </a:rPr>
                <a:t>UMult</a:t>
              </a:r>
              <a:r>
                <a:rPr lang="en-US" b="0" i="1" baseline="-25000">
                  <a:latin typeface="Times" pitchFamily="18" charset="0"/>
                </a:rPr>
                <a:t>w</a:t>
              </a:r>
              <a:r>
                <a:rPr lang="en-US" b="0">
                  <a:latin typeface="Times" pitchFamily="18" charset="0"/>
                </a:rPr>
                <a:t>(</a:t>
              </a:r>
              <a:r>
                <a:rPr lang="en-US" b="0" i="1">
                  <a:latin typeface="Times" pitchFamily="18" charset="0"/>
                </a:rPr>
                <a:t>u</a:t>
              </a:r>
              <a:r>
                <a:rPr lang="en-US" b="0">
                  <a:latin typeface="Times" pitchFamily="18" charset="0"/>
                </a:rPr>
                <a:t> , </a:t>
              </a:r>
              <a:r>
                <a:rPr lang="en-US" b="0" i="1">
                  <a:latin typeface="Times" pitchFamily="18" charset="0"/>
                </a:rPr>
                <a:t>v</a:t>
              </a:r>
              <a:r>
                <a:rPr lang="en-US" b="0">
                  <a:latin typeface="Times" pitchFamily="18" charset="0"/>
                </a:rPr>
                <a:t>)</a:t>
              </a:r>
            </a:p>
          </p:txBody>
        </p:sp>
        <p:grpSp>
          <p:nvGrpSpPr>
            <p:cNvPr id="48" name="Group 46">
              <a:extLst>
                <a:ext uri="{FF2B5EF4-FFF2-40B4-BE49-F238E27FC236}">
                  <a16:creationId xmlns:a16="http://schemas.microsoft.com/office/drawing/2014/main" id="{E80D47B0-4D25-4BA4-B6E0-D2037DB11C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1850" y="3352800"/>
              <a:ext cx="2743200" cy="228600"/>
              <a:chOff x="2976" y="1392"/>
              <a:chExt cx="1728" cy="144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49" name="Rectangle 47">
                <a:extLst>
                  <a:ext uri="{FF2B5EF4-FFF2-40B4-BE49-F238E27FC236}">
                    <a16:creationId xmlns:a16="http://schemas.microsoft.com/office/drawing/2014/main" id="{E77E1A06-9AE8-460C-B970-CCA6C46DD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0" name="Rectangle 48">
                <a:extLst>
                  <a:ext uri="{FF2B5EF4-FFF2-40B4-BE49-F238E27FC236}">
                    <a16:creationId xmlns:a16="http://schemas.microsoft.com/office/drawing/2014/main" id="{02E14EA5-0248-4860-8C33-9851742C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D48A642D-2CB0-44C3-8866-423A3C9B0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6DFDA21C-FDEC-4A44-91A2-BF641D2B0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2FCF2B93-0C91-4786-B826-83AF74A8D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0390BC08-221D-45F6-B351-1E1FAA3C6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5" name="Rectangle 53">
                <a:extLst>
                  <a:ext uri="{FF2B5EF4-FFF2-40B4-BE49-F238E27FC236}">
                    <a16:creationId xmlns:a16="http://schemas.microsoft.com/office/drawing/2014/main" id="{0676801D-8B95-470E-8245-5781D8C00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7865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CBF77D4-671D-4BDE-9934-6E74121F8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、有符号数的乘法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有符号的乘法同样会出现溢出的情况，处理方法依旧是截断多余的位，再将结果的无符号数转换为补码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083574-8068-4769-9A24-53B9C7E6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CAC67A-0C82-46AC-A4CE-071B2767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730DD6-E6FF-4878-B307-1A12485D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42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582A1B0-8FC2-4C3B-BB03-6AFB98C8D6C1}"/>
              </a:ext>
            </a:extLst>
          </p:cNvPr>
          <p:cNvGrpSpPr/>
          <p:nvPr/>
        </p:nvGrpSpPr>
        <p:grpSpPr>
          <a:xfrm>
            <a:off x="152400" y="3265488"/>
            <a:ext cx="8839200" cy="1924110"/>
            <a:chOff x="171450" y="3398838"/>
            <a:chExt cx="8839200" cy="1924110"/>
          </a:xfrm>
        </p:grpSpPr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644537BD-568B-41CE-934B-D72C7F78E6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050" y="3475038"/>
              <a:ext cx="2743200" cy="228600"/>
              <a:chOff x="2976" y="816"/>
              <a:chExt cx="1728" cy="144"/>
            </a:xfrm>
          </p:grpSpPr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972295EC-1871-4953-A6A7-CE35F6D65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B5B37B1E-437C-4F2A-92DA-2B0B554DE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846F563A-E6E7-4276-B3B3-C4F39808D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948EAF11-9F98-4B3D-A851-F35EC33DA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473FBF25-D733-4924-8566-1D2EA3077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B50492FC-766F-4791-AA39-BFBC807D2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816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4DD10103-04F3-423C-8A29-10F415BA3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816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D4637363-D96B-4E97-B58B-4B70CB869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050" y="3932238"/>
              <a:ext cx="2743200" cy="228600"/>
              <a:chOff x="2976" y="1104"/>
              <a:chExt cx="1728" cy="144"/>
            </a:xfrm>
          </p:grpSpPr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79EBC55E-2A56-4CD0-A5CC-3875BC339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F19D73C5-CB85-4A07-A75D-0F32AA732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22D52AC4-6426-4252-AF41-3D6846725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B672F633-6409-41AD-A23F-0CF72F959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19" name="Rectangle 17">
                <a:extLst>
                  <a:ext uri="{FF2B5EF4-FFF2-40B4-BE49-F238E27FC236}">
                    <a16:creationId xmlns:a16="http://schemas.microsoft.com/office/drawing/2014/main" id="{E86DDD58-B8EB-42B0-8C18-EEDBE2E66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0" name="Rectangle 18">
                <a:extLst>
                  <a:ext uri="{FF2B5EF4-FFF2-40B4-BE49-F238E27FC236}">
                    <a16:creationId xmlns:a16="http://schemas.microsoft.com/office/drawing/2014/main" id="{AAFCD5C4-4B4E-4AF3-9649-8D2F8ABBA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10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1" name="Rectangle 19">
                <a:extLst>
                  <a:ext uri="{FF2B5EF4-FFF2-40B4-BE49-F238E27FC236}">
                    <a16:creationId xmlns:a16="http://schemas.microsoft.com/office/drawing/2014/main" id="{FE3FCB75-0B1F-44A7-B3B3-A4509116A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104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8375CC2D-F413-40A3-951D-C337E0796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3398838"/>
              <a:ext cx="29845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u</a:t>
              </a: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AED0C5F4-BA0A-403C-834D-4AF719FDA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3856038"/>
              <a:ext cx="28575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v</a:t>
              </a:r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61A8D497-46BE-4494-BD60-E194F2309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6050" y="4237038"/>
              <a:ext cx="6324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96878524-4CEF-4177-8E20-71DFE6975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3856038"/>
              <a:ext cx="320675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/>
                <a:t>*</a:t>
              </a:r>
            </a:p>
          </p:txBody>
        </p:sp>
        <p:grpSp>
          <p:nvGrpSpPr>
            <p:cNvPr id="26" name="Group 24">
              <a:extLst>
                <a:ext uri="{FF2B5EF4-FFF2-40B4-BE49-F238E27FC236}">
                  <a16:creationId xmlns:a16="http://schemas.microsoft.com/office/drawing/2014/main" id="{5126267B-DF1B-4E05-A003-341093156F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050" y="4389438"/>
              <a:ext cx="2743200" cy="228600"/>
              <a:chOff x="2976" y="1392"/>
              <a:chExt cx="1728" cy="144"/>
            </a:xfrm>
          </p:grpSpPr>
          <p:sp>
            <p:nvSpPr>
              <p:cNvPr id="27" name="Rectangle 25">
                <a:extLst>
                  <a:ext uri="{FF2B5EF4-FFF2-40B4-BE49-F238E27FC236}">
                    <a16:creationId xmlns:a16="http://schemas.microsoft.com/office/drawing/2014/main" id="{E77646F7-0C32-49C0-B7CA-BB5080188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8" name="Rectangle 26">
                <a:extLst>
                  <a:ext uri="{FF2B5EF4-FFF2-40B4-BE49-F238E27FC236}">
                    <a16:creationId xmlns:a16="http://schemas.microsoft.com/office/drawing/2014/main" id="{4673F3D1-A3B0-459E-B639-DFF775808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29" name="Rectangle 27">
                <a:extLst>
                  <a:ext uri="{FF2B5EF4-FFF2-40B4-BE49-F238E27FC236}">
                    <a16:creationId xmlns:a16="http://schemas.microsoft.com/office/drawing/2014/main" id="{2B174DE7-B664-4F2C-9528-B351916FA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0" name="Rectangle 28">
                <a:extLst>
                  <a:ext uri="{FF2B5EF4-FFF2-40B4-BE49-F238E27FC236}">
                    <a16:creationId xmlns:a16="http://schemas.microsoft.com/office/drawing/2014/main" id="{576BB3DE-FEB4-427D-8418-35BCA895B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1" name="Rectangle 29">
                <a:extLst>
                  <a:ext uri="{FF2B5EF4-FFF2-40B4-BE49-F238E27FC236}">
                    <a16:creationId xmlns:a16="http://schemas.microsoft.com/office/drawing/2014/main" id="{E90FED1B-C6BC-4054-8701-B5A311229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2" name="Rectangle 30">
                <a:extLst>
                  <a:ext uri="{FF2B5EF4-FFF2-40B4-BE49-F238E27FC236}">
                    <a16:creationId xmlns:a16="http://schemas.microsoft.com/office/drawing/2014/main" id="{9CA30BA3-EE49-4996-9F96-49B539ACE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3" name="Rectangle 31">
                <a:extLst>
                  <a:ext uri="{FF2B5EF4-FFF2-40B4-BE49-F238E27FC236}">
                    <a16:creationId xmlns:a16="http://schemas.microsoft.com/office/drawing/2014/main" id="{8FDB1C9A-91DB-494D-A102-396C37360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F00D2151-478A-40AA-AC17-CDCF6F40C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0350" y="4237038"/>
              <a:ext cx="5715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u </a:t>
              </a:r>
              <a:r>
                <a:rPr lang="en-US" b="0">
                  <a:latin typeface="Times" pitchFamily="18" charset="0"/>
                </a:rPr>
                <a:t>· </a:t>
              </a:r>
              <a:r>
                <a:rPr lang="en-US" b="0" i="1">
                  <a:latin typeface="Times" pitchFamily="18" charset="0"/>
                </a:rPr>
                <a:t>v</a:t>
              </a:r>
            </a:p>
          </p:txBody>
        </p:sp>
        <p:grpSp>
          <p:nvGrpSpPr>
            <p:cNvPr id="35" name="Group 33">
              <a:extLst>
                <a:ext uri="{FF2B5EF4-FFF2-40B4-BE49-F238E27FC236}">
                  <a16:creationId xmlns:a16="http://schemas.microsoft.com/office/drawing/2014/main" id="{56724B38-47E8-4711-BC2E-080E88448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5050" y="4846638"/>
              <a:ext cx="2743200" cy="228600"/>
              <a:chOff x="2976" y="1392"/>
              <a:chExt cx="1728" cy="144"/>
            </a:xfrm>
          </p:grpSpPr>
          <p:sp>
            <p:nvSpPr>
              <p:cNvPr id="36" name="Rectangle 34">
                <a:extLst>
                  <a:ext uri="{FF2B5EF4-FFF2-40B4-BE49-F238E27FC236}">
                    <a16:creationId xmlns:a16="http://schemas.microsoft.com/office/drawing/2014/main" id="{A73A857B-1A99-40EC-AC8B-08981D95E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7" name="Rectangle 35">
                <a:extLst>
                  <a:ext uri="{FF2B5EF4-FFF2-40B4-BE49-F238E27FC236}">
                    <a16:creationId xmlns:a16="http://schemas.microsoft.com/office/drawing/2014/main" id="{9CAB1796-78AA-4132-9835-ED97BEF05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8" name="Rectangle 36">
                <a:extLst>
                  <a:ext uri="{FF2B5EF4-FFF2-40B4-BE49-F238E27FC236}">
                    <a16:creationId xmlns:a16="http://schemas.microsoft.com/office/drawing/2014/main" id="{A68C2928-FAFF-462D-9251-D6E4A4F75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4616F013-4642-4048-82D3-6EC689349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4E4B57FA-B56E-4287-9CA2-C8E9D8154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A89527C5-4E81-456D-AF94-C2D858B08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BDF3A85B-8180-4408-9D8E-BA03ABE4B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  <p:sp>
          <p:nvSpPr>
            <p:cNvPr id="43" name="Line 41">
              <a:extLst>
                <a:ext uri="{FF2B5EF4-FFF2-40B4-BE49-F238E27FC236}">
                  <a16:creationId xmlns:a16="http://schemas.microsoft.com/office/drawing/2014/main" id="{08F32C6E-1B55-4900-8722-7AA26FEF7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6050" y="4694238"/>
              <a:ext cx="6324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Text Box 42">
              <a:extLst>
                <a:ext uri="{FF2B5EF4-FFF2-40B4-BE49-F238E27FC236}">
                  <a16:creationId xmlns:a16="http://schemas.microsoft.com/office/drawing/2014/main" id="{E13CF8D0-7264-4FB8-AB66-238BE9A03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50" y="4313238"/>
              <a:ext cx="2586798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itchFamily="34" charset="0"/>
                </a:rPr>
                <a:t>True Product: 2*</a:t>
              </a:r>
              <a:r>
                <a:rPr lang="en-US" sz="2000" b="0" i="1" dirty="0">
                  <a:latin typeface="Calibri" pitchFamily="34" charset="0"/>
                </a:rPr>
                <a:t>w</a:t>
              </a:r>
              <a:r>
                <a:rPr lang="en-US" sz="2000" b="0" dirty="0">
                  <a:latin typeface="Calibri" pitchFamily="34" charset="0"/>
                </a:rPr>
                <a:t>  bits</a:t>
              </a:r>
            </a:p>
          </p:txBody>
        </p:sp>
        <p:sp>
          <p:nvSpPr>
            <p:cNvPr id="45" name="Text Box 43">
              <a:extLst>
                <a:ext uri="{FF2B5EF4-FFF2-40B4-BE49-F238E27FC236}">
                  <a16:creationId xmlns:a16="http://schemas.microsoft.com/office/drawing/2014/main" id="{84E40819-4275-4394-9867-8DE4FF949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50" y="3627438"/>
              <a:ext cx="1944315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itchFamily="34" charset="0"/>
                </a:rPr>
                <a:t>Operands: </a:t>
              </a:r>
              <a:r>
                <a:rPr lang="en-US" sz="2000" b="0" i="1" dirty="0">
                  <a:latin typeface="Calibri" pitchFamily="34" charset="0"/>
                </a:rPr>
                <a:t>w</a:t>
              </a:r>
              <a:r>
                <a:rPr lang="en-US" sz="2000" b="0" dirty="0">
                  <a:latin typeface="Calibri" pitchFamily="34" charset="0"/>
                </a:rPr>
                <a:t> bits</a:t>
              </a:r>
            </a:p>
          </p:txBody>
        </p:sp>
        <p:sp>
          <p:nvSpPr>
            <p:cNvPr id="46" name="Text Box 44">
              <a:extLst>
                <a:ext uri="{FF2B5EF4-FFF2-40B4-BE49-F238E27FC236}">
                  <a16:creationId xmlns:a16="http://schemas.microsoft.com/office/drawing/2014/main" id="{830AA27C-BD2B-428F-AC62-FCE86D3A6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50" y="4922838"/>
              <a:ext cx="2438400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itchFamily="34" charset="0"/>
                </a:rPr>
                <a:t>Discard </a:t>
              </a:r>
              <a:r>
                <a:rPr lang="en-US" sz="2000" b="0" i="1" dirty="0">
                  <a:latin typeface="Calibri" pitchFamily="34" charset="0"/>
                </a:rPr>
                <a:t>w</a:t>
              </a:r>
              <a:r>
                <a:rPr lang="en-US" sz="2000" b="0" dirty="0">
                  <a:latin typeface="Calibri" pitchFamily="34" charset="0"/>
                </a:rPr>
                <a:t> bits: </a:t>
              </a:r>
              <a:r>
                <a:rPr lang="en-US" sz="2000" b="0" i="1" dirty="0">
                  <a:latin typeface="Calibri" pitchFamily="34" charset="0"/>
                </a:rPr>
                <a:t>w</a:t>
              </a:r>
              <a:r>
                <a:rPr lang="en-US" sz="2000" b="0" dirty="0">
                  <a:latin typeface="Calibri" pitchFamily="34" charset="0"/>
                </a:rPr>
                <a:t> bits</a:t>
              </a:r>
            </a:p>
          </p:txBody>
        </p:sp>
        <p:sp>
          <p:nvSpPr>
            <p:cNvPr id="47" name="Rectangle 45">
              <a:extLst>
                <a:ext uri="{FF2B5EF4-FFF2-40B4-BE49-F238E27FC236}">
                  <a16:creationId xmlns:a16="http://schemas.microsoft.com/office/drawing/2014/main" id="{5F577614-65BA-448B-9714-351947A05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694238"/>
              <a:ext cx="140970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0" dirty="0" err="1">
                  <a:latin typeface="Times" pitchFamily="18" charset="0"/>
                </a:rPr>
                <a:t>TMult</a:t>
              </a:r>
              <a:r>
                <a:rPr lang="en-US" b="0" i="1" baseline="-25000" dirty="0" err="1">
                  <a:latin typeface="Times" pitchFamily="18" charset="0"/>
                </a:rPr>
                <a:t>w</a:t>
              </a:r>
              <a:r>
                <a:rPr lang="en-US" b="0" dirty="0">
                  <a:latin typeface="Times" pitchFamily="18" charset="0"/>
                </a:rPr>
                <a:t>(</a:t>
              </a:r>
              <a:r>
                <a:rPr lang="en-US" b="0" i="1" dirty="0">
                  <a:latin typeface="Times" pitchFamily="18" charset="0"/>
                </a:rPr>
                <a:t>u</a:t>
              </a:r>
              <a:r>
                <a:rPr lang="en-US" b="0" dirty="0">
                  <a:latin typeface="Times" pitchFamily="18" charset="0"/>
                </a:rPr>
                <a:t> , </a:t>
              </a:r>
              <a:r>
                <a:rPr lang="en-US" b="0" i="1" dirty="0">
                  <a:latin typeface="Times" pitchFamily="18" charset="0"/>
                </a:rPr>
                <a:t>v</a:t>
              </a:r>
              <a:r>
                <a:rPr lang="en-US" b="0" dirty="0">
                  <a:latin typeface="Times" pitchFamily="18" charset="0"/>
                </a:rPr>
                <a:t>)</a:t>
              </a:r>
            </a:p>
          </p:txBody>
        </p:sp>
        <p:grpSp>
          <p:nvGrpSpPr>
            <p:cNvPr id="48" name="Group 46">
              <a:extLst>
                <a:ext uri="{FF2B5EF4-FFF2-40B4-BE49-F238E27FC236}">
                  <a16:creationId xmlns:a16="http://schemas.microsoft.com/office/drawing/2014/main" id="{5D656A2E-025C-4D5B-B43F-D8D95C58FF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1850" y="4389438"/>
              <a:ext cx="2743200" cy="228600"/>
              <a:chOff x="2976" y="1392"/>
              <a:chExt cx="1728" cy="144"/>
            </a:xfrm>
          </p:grpSpPr>
          <p:sp>
            <p:nvSpPr>
              <p:cNvPr id="49" name="Rectangle 47">
                <a:extLst>
                  <a:ext uri="{FF2B5EF4-FFF2-40B4-BE49-F238E27FC236}">
                    <a16:creationId xmlns:a16="http://schemas.microsoft.com/office/drawing/2014/main" id="{A16DB9E6-D794-4DB6-B184-A3DF78BDD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392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0" name="Rectangle 48">
                <a:extLst>
                  <a:ext uri="{FF2B5EF4-FFF2-40B4-BE49-F238E27FC236}">
                    <a16:creationId xmlns:a16="http://schemas.microsoft.com/office/drawing/2014/main" id="{04B698E8-A9C1-460D-92B9-ECBC504B1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1392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2B1F5A7D-9E7C-4FCA-ADF9-6B0C64EAD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392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6326F540-AEEC-40BE-AD61-77F7B3D1C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CA8CBD11-5D17-4A5C-BBB6-277AF93E0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392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8D55DE5-0EA6-4044-9981-23B58B177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b="0"/>
              </a:p>
            </p:txBody>
          </p:sp>
          <p:sp>
            <p:nvSpPr>
              <p:cNvPr id="55" name="Rectangle 53">
                <a:extLst>
                  <a:ext uri="{FF2B5EF4-FFF2-40B4-BE49-F238E27FC236}">
                    <a16:creationId xmlns:a16="http://schemas.microsoft.com/office/drawing/2014/main" id="{99257483-499B-448A-B0CB-985CB1950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86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b="0"/>
                  <a:t>• • •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825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4B67F45-3157-4460-97A9-49CF9F3BE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注意：</a:t>
            </a:r>
            <a:endParaRPr lang="en-US" altLang="zh-CN" dirty="0"/>
          </a:p>
          <a:p>
            <a:r>
              <a:rPr lang="zh-CN" altLang="en-US" dirty="0"/>
              <a:t>无符号数和有符号数低位的等价性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64910D-B0A4-4BA1-B40B-8508ED39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17FDE8-5292-4973-83E7-8B9F2C3F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F4D66C-D3C4-438E-826E-B7442E1A4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B22564-73CF-4756-BAF9-80AC3CB1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12" y="2222958"/>
            <a:ext cx="8777976" cy="28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1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13C3F0-C6D5-4CA1-A6F6-1C59200B1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、移位与乘</a:t>
            </a:r>
            <a:r>
              <a:rPr lang="en-US" altLang="zh-CN" dirty="0"/>
              <a:t>2</a:t>
            </a:r>
            <a:r>
              <a:rPr lang="zh-CN" altLang="en-US" dirty="0"/>
              <a:t>的幂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整数的乘法指令在执行的时候需要较多的时钟周期，编译器在优化的时候，往往使用加法、减法与移位运算来代替乘法指令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例：</a:t>
            </a:r>
            <a:r>
              <a:rPr lang="en-US" altLang="zh-CN" dirty="0"/>
              <a:t>x*14      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/>
              <a:t>  </a:t>
            </a:r>
            <a:r>
              <a:rPr lang="zh-CN" altLang="en-US" dirty="0"/>
              <a:t>因为</a:t>
            </a:r>
            <a:r>
              <a:rPr lang="en-US" altLang="zh-CN" dirty="0"/>
              <a:t>14=2</a:t>
            </a:r>
            <a:r>
              <a:rPr lang="en-US" altLang="zh-CN" baseline="30000" dirty="0"/>
              <a:t>3</a:t>
            </a:r>
            <a:r>
              <a:rPr lang="en-US" altLang="zh-CN" dirty="0"/>
              <a:t>+2</a:t>
            </a:r>
            <a:r>
              <a:rPr lang="en-US" altLang="zh-CN" baseline="30000" dirty="0"/>
              <a:t>2</a:t>
            </a:r>
            <a:r>
              <a:rPr lang="en-US" altLang="zh-CN" dirty="0"/>
              <a:t>+2</a:t>
            </a:r>
            <a:r>
              <a:rPr lang="en-US" altLang="zh-CN" baseline="30000" dirty="0"/>
              <a:t>1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baseline="30000" dirty="0"/>
              <a:t>   </a:t>
            </a:r>
            <a:r>
              <a:rPr lang="zh-CN" altLang="en-US" dirty="0"/>
              <a:t>所以原式</a:t>
            </a:r>
            <a:r>
              <a:rPr lang="en-US" altLang="zh-CN" dirty="0"/>
              <a:t>=</a:t>
            </a:r>
            <a:r>
              <a:rPr lang="zh-CN" altLang="en-US" dirty="0"/>
              <a:t>（</a:t>
            </a:r>
            <a:r>
              <a:rPr lang="en-US" altLang="zh-CN" dirty="0"/>
              <a:t>x&lt;&lt;3</a:t>
            </a:r>
            <a:r>
              <a:rPr lang="zh-CN" altLang="en-US" dirty="0"/>
              <a:t>）</a:t>
            </a:r>
            <a:r>
              <a:rPr lang="en-US" altLang="zh-CN" dirty="0"/>
              <a:t>+(x&lt;&lt;2)+(x&lt;&lt;1)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0CB787-9094-4BDF-84DD-58AB3ECB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1C351E-AF05-48CE-8E4D-4337DD37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CEC5D8-E206-4ECD-968E-8ED8DE8C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44</a:t>
            </a:fld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1CD3AE9-FC20-4949-B9BF-5B4442FF322D}"/>
              </a:ext>
            </a:extLst>
          </p:cNvPr>
          <p:cNvGrpSpPr/>
          <p:nvPr/>
        </p:nvGrpSpPr>
        <p:grpSpPr>
          <a:xfrm>
            <a:off x="1219200" y="4301392"/>
            <a:ext cx="6858000" cy="1823183"/>
            <a:chOff x="990600" y="2438400"/>
            <a:chExt cx="7848600" cy="1966912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FC9D8F18-FF71-455E-9F03-F8081F2D1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514600"/>
              <a:ext cx="228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56AE14B0-C8A5-49E7-B33D-CF79A39D2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514600"/>
              <a:ext cx="228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720D79EB-8E43-483A-B71F-0C240138F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2514600"/>
              <a:ext cx="228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3B22CBB9-1E72-4547-972A-8A3AECEDD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2514600"/>
              <a:ext cx="228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4DD1CFA6-4B3A-4A7B-8670-4843D77C9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2514600"/>
              <a:ext cx="228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865C37DB-2830-4B9E-B8E4-C61DFBF2B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2514600"/>
              <a:ext cx="228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451604DD-9BB3-40AD-8D38-BBD712A8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2514600"/>
              <a:ext cx="1371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• • •</a:t>
              </a: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4910DC79-62D7-4403-8BA1-C491B3EA8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29718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C1F3D7BD-2475-470B-9CE7-6007047B9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29718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A93ABD5E-9F86-414C-B5EE-405BC13EE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971800"/>
              <a:ext cx="228600" cy="228600"/>
            </a:xfrm>
            <a:prstGeom prst="rect">
              <a:avLst/>
            </a:prstGeom>
            <a:solidFill>
              <a:srgbClr val="A8E7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F02CB612-673B-4E72-B368-37A3A2A0E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29718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9E6CD775-0E90-4CB1-A517-96C5332C6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29718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42FC7A1D-6BE9-4D60-B2FB-3A7F4A1C5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29718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28B3DB2A-FA2A-4A81-BC92-C1B193F15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971800"/>
              <a:ext cx="6858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83F49D83-5172-4C67-8E07-960AB9E2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438400"/>
              <a:ext cx="298450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u</a:t>
              </a:r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0D2FDFEB-1106-4472-99CD-10499F9AE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2895600"/>
              <a:ext cx="366713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>
                  <a:latin typeface="Times" pitchFamily="18" charset="0"/>
                </a:rPr>
                <a:t>2</a:t>
              </a:r>
              <a:r>
                <a:rPr lang="en-US" b="0" i="1" baseline="30000">
                  <a:latin typeface="Times" pitchFamily="18" charset="0"/>
                </a:rPr>
                <a:t>k</a:t>
              </a:r>
              <a:endParaRPr lang="en-US" b="0" i="1">
                <a:latin typeface="Times" pitchFamily="18" charset="0"/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3AE206E9-A9AD-414A-B91E-8463EA371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3276600"/>
              <a:ext cx="6324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6DAEA179-EA60-4B4A-BC75-73F7B42D9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2895600"/>
              <a:ext cx="320675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/>
                <a:t>*</a:t>
              </a:r>
            </a:p>
          </p:txBody>
        </p:sp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F2A114D1-5FDD-4849-A7ED-524FC9120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3276600"/>
              <a:ext cx="652463" cy="3667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0" i="1" dirty="0">
                  <a:latin typeface="Times" pitchFamily="18" charset="0"/>
                </a:rPr>
                <a:t>u </a:t>
              </a:r>
              <a:r>
                <a:rPr lang="en-US" b="0" dirty="0">
                  <a:latin typeface="Times" pitchFamily="18" charset="0"/>
                </a:rPr>
                <a:t>· 2</a:t>
              </a:r>
              <a:r>
                <a:rPr lang="en-US" b="0" i="1" baseline="30000" dirty="0">
                  <a:latin typeface="Times" pitchFamily="18" charset="0"/>
                </a:rPr>
                <a:t>k</a:t>
              </a:r>
              <a:endParaRPr lang="en-US" b="0" i="1" dirty="0">
                <a:latin typeface="Times" pitchFamily="18" charset="0"/>
              </a:endParaRPr>
            </a:p>
          </p:txBody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85B52B0B-9CBF-4A93-A7AB-41F7BA9721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4600" y="3733800"/>
              <a:ext cx="6324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7E1DF54B-8B3B-4971-9956-E85C149B1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3352800"/>
              <a:ext cx="2573974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itchFamily="34" charset="0"/>
                </a:rPr>
                <a:t>True Product: </a:t>
              </a:r>
              <a:r>
                <a:rPr lang="en-US" sz="2000" b="0" i="1" dirty="0" err="1">
                  <a:latin typeface="Calibri" pitchFamily="34" charset="0"/>
                </a:rPr>
                <a:t>w</a:t>
              </a:r>
              <a:r>
                <a:rPr lang="en-US" sz="2000" b="0" dirty="0" err="1">
                  <a:latin typeface="Calibri" pitchFamily="34" charset="0"/>
                </a:rPr>
                <a:t>+</a:t>
              </a:r>
              <a:r>
                <a:rPr lang="en-US" sz="2000" b="0" i="1" dirty="0" err="1">
                  <a:latin typeface="Calibri" pitchFamily="34" charset="0"/>
                </a:rPr>
                <a:t>k</a:t>
              </a:r>
              <a:r>
                <a:rPr lang="en-US" sz="2000" b="0" dirty="0">
                  <a:latin typeface="Calibri" pitchFamily="34" charset="0"/>
                </a:rPr>
                <a:t>  bits</a:t>
              </a: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BB2CF024-A331-4D9E-B54A-9027307F6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2667000"/>
              <a:ext cx="1944315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itchFamily="34" charset="0"/>
                </a:rPr>
                <a:t>Operands: </a:t>
              </a:r>
              <a:r>
                <a:rPr lang="en-US" sz="2000" b="0" i="1" dirty="0">
                  <a:latin typeface="Calibri" pitchFamily="34" charset="0"/>
                </a:rPr>
                <a:t>w</a:t>
              </a:r>
              <a:r>
                <a:rPr lang="en-US" sz="2000" b="0" dirty="0">
                  <a:latin typeface="Calibri" pitchFamily="34" charset="0"/>
                </a:rPr>
                <a:t> bits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E0E5328D-CB34-43B5-ADCF-06954321F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3795712"/>
              <a:ext cx="2438400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itchFamily="34" charset="0"/>
                </a:rPr>
                <a:t>Discard </a:t>
              </a:r>
              <a:r>
                <a:rPr lang="en-US" sz="2000" b="0" i="1" dirty="0">
                  <a:latin typeface="Calibri" pitchFamily="34" charset="0"/>
                </a:rPr>
                <a:t>k </a:t>
              </a:r>
              <a:r>
                <a:rPr lang="en-US" sz="2000" b="0" dirty="0">
                  <a:latin typeface="Calibri" pitchFamily="34" charset="0"/>
                </a:rPr>
                <a:t> bits: </a:t>
              </a:r>
              <a:r>
                <a:rPr lang="en-US" sz="2000" b="0" i="1" dirty="0">
                  <a:latin typeface="Calibri" pitchFamily="34" charset="0"/>
                </a:rPr>
                <a:t>w</a:t>
              </a:r>
              <a:r>
                <a:rPr lang="en-US" sz="2000" b="0" dirty="0">
                  <a:latin typeface="Calibri" pitchFamily="34" charset="0"/>
                </a:rPr>
                <a:t> bits</a:t>
              </a:r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A056F3E1-5DDA-4AB8-9F90-07D800EBD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3692" y="3795712"/>
              <a:ext cx="1382109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600" b="0">
                  <a:latin typeface="Times" pitchFamily="18" charset="0"/>
                </a:rPr>
                <a:t>UMult</a:t>
              </a:r>
              <a:r>
                <a:rPr lang="en-US" sz="1600" b="0" i="1" baseline="-25000">
                  <a:latin typeface="Times" pitchFamily="18" charset="0"/>
                </a:rPr>
                <a:t>w</a:t>
              </a:r>
              <a:r>
                <a:rPr lang="en-US" sz="1600" b="0">
                  <a:latin typeface="Times" pitchFamily="18" charset="0"/>
                </a:rPr>
                <a:t>(</a:t>
              </a:r>
              <a:r>
                <a:rPr lang="en-US" sz="1600" b="0" i="1">
                  <a:latin typeface="Times" pitchFamily="18" charset="0"/>
                </a:rPr>
                <a:t>u</a:t>
              </a:r>
              <a:r>
                <a:rPr lang="en-US" sz="1600" b="0">
                  <a:latin typeface="Times" pitchFamily="18" charset="0"/>
                </a:rPr>
                <a:t> , 2</a:t>
              </a:r>
              <a:r>
                <a:rPr lang="en-US" sz="1600" b="0" i="1" baseline="30000">
                  <a:latin typeface="Times" pitchFamily="18" charset="0"/>
                </a:rPr>
                <a:t>k</a:t>
              </a:r>
              <a:r>
                <a:rPr lang="en-US" sz="1600" b="0">
                  <a:latin typeface="Times" pitchFamily="18" charset="0"/>
                </a:rPr>
                <a:t>)</a:t>
              </a:r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07F2F33D-ED0B-45D7-B60C-147B1B879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2971800"/>
              <a:ext cx="6858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E28AF84-05C3-48B0-A491-4632FECB34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0" y="3429000"/>
              <a:ext cx="2743200" cy="228600"/>
              <a:chOff x="2976" y="816"/>
              <a:chExt cx="1728" cy="14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AAB81D5-5E4B-4309-9C28-6179AB47C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816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2000" b="0">
                  <a:latin typeface="Calibri"/>
                  <a:cs typeface="Calibri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5951B9-C600-47DA-B2E1-EF2D834C1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816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2000" b="0">
                  <a:latin typeface="Calibri"/>
                  <a:cs typeface="Calibri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D839E5-F6E2-4D5C-A20F-2DD331E5D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816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2000" b="0">
                  <a:latin typeface="Calibri"/>
                  <a:cs typeface="Calibri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DEBA013-861B-4167-898A-CB0C8BCE7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816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2000" b="0">
                  <a:latin typeface="Calibri"/>
                  <a:cs typeface="Calibri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77F21DF-10ED-41E5-B980-A5B84D246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816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2000" b="0">
                  <a:latin typeface="Calibri"/>
                  <a:cs typeface="Calibri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AD32E21-7AC3-43B5-841B-6853786D4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816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2000" b="0">
                  <a:latin typeface="Calibri"/>
                  <a:cs typeface="Calibri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EDB5B6-93D6-4D93-A0F2-111F0C801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816"/>
                <a:ext cx="86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0" dirty="0">
                    <a:latin typeface="Calibri"/>
                    <a:cs typeface="Calibri"/>
                  </a:rPr>
                  <a:t>• • •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544428-BD67-4701-959A-11243232B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34290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21FF8A-63DC-4D3F-84D1-6A763AB78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4290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36F1C12-2E56-457F-8E95-C0D8CF976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34290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51C664E-5928-4814-BB8E-021008EDA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429000"/>
              <a:ext cx="6858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1FDF67C-E65C-4C9E-B1C3-69FC272A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197" y="4066758"/>
              <a:ext cx="1359667" cy="3385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600" b="0" dirty="0" err="1">
                  <a:latin typeface="Times" pitchFamily="18" charset="0"/>
                </a:rPr>
                <a:t>TMult</a:t>
              </a:r>
              <a:r>
                <a:rPr lang="en-US" sz="1600" b="0" i="1" baseline="-25000" dirty="0" err="1">
                  <a:latin typeface="Times" pitchFamily="18" charset="0"/>
                </a:rPr>
                <a:t>w</a:t>
              </a:r>
              <a:r>
                <a:rPr lang="en-US" sz="1600" b="0" dirty="0">
                  <a:latin typeface="Times" pitchFamily="18" charset="0"/>
                </a:rPr>
                <a:t>(</a:t>
              </a:r>
              <a:r>
                <a:rPr lang="en-US" sz="1600" b="0" i="1" dirty="0">
                  <a:latin typeface="Times" pitchFamily="18" charset="0"/>
                </a:rPr>
                <a:t>u</a:t>
              </a:r>
              <a:r>
                <a:rPr lang="en-US" sz="1600" b="0" dirty="0">
                  <a:latin typeface="Times" pitchFamily="18" charset="0"/>
                </a:rPr>
                <a:t> , 2</a:t>
              </a:r>
              <a:r>
                <a:rPr lang="en-US" sz="1600" b="0" i="1" baseline="30000" dirty="0">
                  <a:latin typeface="Times" pitchFamily="18" charset="0"/>
                </a:rPr>
                <a:t>k</a:t>
              </a:r>
              <a:r>
                <a:rPr lang="en-US" sz="1600" b="0" dirty="0">
                  <a:latin typeface="Times" pitchFamily="18" charset="0"/>
                </a:rPr>
                <a:t>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8AAA34-A830-482C-A926-679FD04C4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38862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B4A6686-1332-426E-9190-B70E76F03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8862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32FBB2-86F4-4384-BB17-C0087B708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38862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615FD0-80A3-4150-95C3-18C732AC0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886200"/>
              <a:ext cx="6858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•••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F080C6-7C5E-43D5-84E3-024CA6E9E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886200"/>
              <a:ext cx="228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0472EAA-627F-49E6-88D4-9C4C2E87D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3886200"/>
              <a:ext cx="228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54115F1-E118-4026-9AB2-6E174436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3886200"/>
              <a:ext cx="228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A8F482A-0E1D-40E7-9BE2-AF360F394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3886200"/>
              <a:ext cx="6858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•••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744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BAFB3E4-A460-4ECC-A8BC-26E0CE925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、移位与除以</a:t>
            </a:r>
            <a:r>
              <a:rPr lang="en-US" altLang="zh-CN" dirty="0"/>
              <a:t>2</a:t>
            </a:r>
            <a:r>
              <a:rPr lang="zh-CN" altLang="en-US" dirty="0"/>
              <a:t>的幂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除以</a:t>
            </a:r>
            <a:r>
              <a:rPr lang="en-US" altLang="zh-CN" dirty="0"/>
              <a:t>2</a:t>
            </a:r>
            <a:r>
              <a:rPr lang="zh-CN" altLang="en-US" dirty="0"/>
              <a:t>的幂也可以用移位运算来实现，无符号数和有符号数分别使用逻辑右移和算数右移，但是有符号数的除法需要考虑舍入的问题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778CD0-4DE3-4416-91AB-A5E62FD2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B6706B-1511-43B9-85E3-DF5EBE12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F05C17-9F76-42FC-99BF-1DC45DCB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45</a:t>
            </a:fld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79552C6-FA90-4DE7-9D71-6D69CA8A6C97}"/>
              </a:ext>
            </a:extLst>
          </p:cNvPr>
          <p:cNvGrpSpPr/>
          <p:nvPr/>
        </p:nvGrpSpPr>
        <p:grpSpPr>
          <a:xfrm>
            <a:off x="600614" y="3433943"/>
            <a:ext cx="8095944" cy="1928515"/>
            <a:chOff x="533400" y="2667000"/>
            <a:chExt cx="8095944" cy="19285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F892C9-8EC4-4EBE-BBA3-111C01461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2743200"/>
              <a:ext cx="2286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92FDD3-7CD3-463F-A8E9-DA94F5DA0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2743200"/>
              <a:ext cx="2286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E2D818-AECE-47D0-973F-6C8F8D4F4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743200"/>
              <a:ext cx="2286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>
                <a:latin typeface="Calibri"/>
                <a:cs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67A8CC-0062-4F13-AD37-6D88EAB16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32004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74506A-DA30-42C0-8DBB-88406F60B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32004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EC91C1-BD67-45F3-AA33-425D2836E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3200400"/>
              <a:ext cx="228600" cy="228600"/>
            </a:xfrm>
            <a:prstGeom prst="rect">
              <a:avLst/>
            </a:prstGeom>
            <a:solidFill>
              <a:srgbClr val="A8E7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8AD3F6-0E55-4900-A507-6F67F90C3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2004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483BE2-94FB-42B5-B9B9-CBF1AE355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32004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BD82B2-4D76-4AC0-9850-9498D6973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32004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FA287F-A24E-482A-9AD3-5E77EE2A8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200400"/>
              <a:ext cx="6858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B25660-CD5C-45F4-ADC5-E9E6E5AF0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2667000"/>
              <a:ext cx="298450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u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CEEF55-EAC0-4825-A76F-5E4629656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3124200"/>
              <a:ext cx="366713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>
                  <a:latin typeface="Times" pitchFamily="18" charset="0"/>
                </a:rPr>
                <a:t>2</a:t>
              </a:r>
              <a:r>
                <a:rPr lang="en-US" b="0" i="1" baseline="30000">
                  <a:latin typeface="Times" pitchFamily="18" charset="0"/>
                </a:rPr>
                <a:t>k</a:t>
              </a:r>
              <a:endParaRPr lang="en-US" b="0" i="1">
                <a:latin typeface="Times" pitchFamily="18" charset="0"/>
              </a:endParaRP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0F92FA1E-3052-4BAE-AD8A-3D6DF5AD0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505200"/>
              <a:ext cx="6324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EE5978-13AD-4ADD-8686-4872645BC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3124200"/>
              <a:ext cx="320675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/>
                <a:t>/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5F2E50-8432-476E-8C47-A7B8C149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581400"/>
              <a:ext cx="658813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0" i="1">
                  <a:latin typeface="Times" pitchFamily="18" charset="0"/>
                </a:rPr>
                <a:t>u </a:t>
              </a:r>
              <a:r>
                <a:rPr lang="en-US" b="0">
                  <a:latin typeface="Times" pitchFamily="18" charset="0"/>
                </a:rPr>
                <a:t>/ 2</a:t>
              </a:r>
              <a:r>
                <a:rPr lang="en-US" b="0" i="1" baseline="30000">
                  <a:latin typeface="Times" pitchFamily="18" charset="0"/>
                </a:rPr>
                <a:t>k</a:t>
              </a:r>
              <a:endParaRPr lang="en-US" b="0" i="1">
                <a:latin typeface="Times" pitchFamily="18" charset="0"/>
              </a:endParaRP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0847D970-64EA-4F6A-8720-2347E65C2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581400"/>
              <a:ext cx="1319592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Division: 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310F5692-2E6B-4288-B861-D6619FC8F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895600"/>
              <a:ext cx="1478418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Operands: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C72781-9696-4496-ADD3-9E997C370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3200400"/>
              <a:ext cx="6858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4C6BD153-36ED-4129-A538-EF63113B0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2743200"/>
              <a:ext cx="6858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•••</a:t>
              </a:r>
            </a:p>
          </p:txBody>
        </p: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97D56C8C-1BE4-4B59-9C57-B921E315A4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0" y="2743200"/>
              <a:ext cx="1371600" cy="228600"/>
              <a:chOff x="3744" y="1488"/>
              <a:chExt cx="864" cy="144"/>
            </a:xfrm>
          </p:grpSpPr>
          <p:sp>
            <p:nvSpPr>
              <p:cNvPr id="26" name="Rectangle 26">
                <a:extLst>
                  <a:ext uri="{FF2B5EF4-FFF2-40B4-BE49-F238E27FC236}">
                    <a16:creationId xmlns:a16="http://schemas.microsoft.com/office/drawing/2014/main" id="{FD076ACD-DBD9-4736-9995-CA6A2B1E1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488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2000" b="0">
                  <a:latin typeface="Calibri"/>
                  <a:cs typeface="Calibri"/>
                </a:endParaRPr>
              </a:p>
            </p:txBody>
          </p:sp>
          <p:sp>
            <p:nvSpPr>
              <p:cNvPr id="27" name="Rectangle 27">
                <a:extLst>
                  <a:ext uri="{FF2B5EF4-FFF2-40B4-BE49-F238E27FC236}">
                    <a16:creationId xmlns:a16="http://schemas.microsoft.com/office/drawing/2014/main" id="{2AB26E83-8F0F-44EB-A546-7BC83AC98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488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2000" b="0">
                  <a:latin typeface="Calibri"/>
                  <a:cs typeface="Calibri"/>
                </a:endParaRPr>
              </a:p>
            </p:txBody>
          </p:sp>
          <p:sp>
            <p:nvSpPr>
              <p:cNvPr id="28" name="Rectangle 28">
                <a:extLst>
                  <a:ext uri="{FF2B5EF4-FFF2-40B4-BE49-F238E27FC236}">
                    <a16:creationId xmlns:a16="http://schemas.microsoft.com/office/drawing/2014/main" id="{046AFCC5-6107-4172-9F39-E9A8C2CFF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1488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2000" b="0">
                  <a:latin typeface="Calibri"/>
                  <a:cs typeface="Calibri"/>
                </a:endParaRPr>
              </a:p>
            </p:txBody>
          </p:sp>
          <p:sp>
            <p:nvSpPr>
              <p:cNvPr id="29" name="Rectangle 29">
                <a:extLst>
                  <a:ext uri="{FF2B5EF4-FFF2-40B4-BE49-F238E27FC236}">
                    <a16:creationId xmlns:a16="http://schemas.microsoft.com/office/drawing/2014/main" id="{BBA9A617-FA06-429D-8DFC-CCE7EF260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488"/>
                <a:ext cx="432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0">
                    <a:latin typeface="Calibri"/>
                    <a:cs typeface="Calibri"/>
                  </a:rPr>
                  <a:t>•••</a:t>
                </a:r>
              </a:p>
            </p:txBody>
          </p:sp>
        </p:grp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E0AF2A5F-9544-4CE0-988E-779772EBD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657600"/>
              <a:ext cx="2286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9C90D616-AC7B-4B5F-AF4D-4C466B61C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3657600"/>
              <a:ext cx="2286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32" name="Rectangle 32">
              <a:extLst>
                <a:ext uri="{FF2B5EF4-FFF2-40B4-BE49-F238E27FC236}">
                  <a16:creationId xmlns:a16="http://schemas.microsoft.com/office/drawing/2014/main" id="{9DEA4B99-92C3-4E8D-BDB0-0B19D9791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3657600"/>
              <a:ext cx="2286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2A1A3F8D-BA85-49E1-A1B8-8BF8A300A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3657600"/>
              <a:ext cx="6858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98517552-59CB-42EC-9021-D337FB132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36576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5" name="Rectangle 35">
              <a:extLst>
                <a:ext uri="{FF2B5EF4-FFF2-40B4-BE49-F238E27FC236}">
                  <a16:creationId xmlns:a16="http://schemas.microsoft.com/office/drawing/2014/main" id="{269E9754-779E-41F3-BD10-475605EAA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36576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2732EDED-5832-4973-A913-EBC6C4DF6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36576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545020F7-EF5A-456F-B8C3-82E500E68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657600"/>
              <a:ext cx="6858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  <p:grpSp>
          <p:nvGrpSpPr>
            <p:cNvPr id="38" name="Group 38">
              <a:extLst>
                <a:ext uri="{FF2B5EF4-FFF2-40B4-BE49-F238E27FC236}">
                  <a16:creationId xmlns:a16="http://schemas.microsoft.com/office/drawing/2014/main" id="{620CBC6B-424A-45B5-BA23-5429371B47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57600"/>
              <a:ext cx="1371600" cy="228600"/>
              <a:chOff x="4416" y="2256"/>
              <a:chExt cx="864" cy="144"/>
            </a:xfrm>
          </p:grpSpPr>
          <p:sp>
            <p:nvSpPr>
              <p:cNvPr id="39" name="Rectangle 39">
                <a:extLst>
                  <a:ext uri="{FF2B5EF4-FFF2-40B4-BE49-F238E27FC236}">
                    <a16:creationId xmlns:a16="http://schemas.microsoft.com/office/drawing/2014/main" id="{1F476A9A-6206-459B-AFC8-F9F6DE098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2256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1800" b="0">
                  <a:latin typeface="Calibri"/>
                  <a:cs typeface="Calibri"/>
                </a:endParaRPr>
              </a:p>
            </p:txBody>
          </p:sp>
          <p:sp>
            <p:nvSpPr>
              <p:cNvPr id="40" name="Rectangle 40">
                <a:extLst>
                  <a:ext uri="{FF2B5EF4-FFF2-40B4-BE49-F238E27FC236}">
                    <a16:creationId xmlns:a16="http://schemas.microsoft.com/office/drawing/2014/main" id="{CCEAA3D7-95DA-46FC-9216-60B7C13A6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2256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1800" b="0">
                  <a:latin typeface="Calibri"/>
                  <a:cs typeface="Calibri"/>
                </a:endParaRPr>
              </a:p>
            </p:txBody>
          </p:sp>
          <p:sp>
            <p:nvSpPr>
              <p:cNvPr id="41" name="Rectangle 41">
                <a:extLst>
                  <a:ext uri="{FF2B5EF4-FFF2-40B4-BE49-F238E27FC236}">
                    <a16:creationId xmlns:a16="http://schemas.microsoft.com/office/drawing/2014/main" id="{E4FE52DC-089B-4B45-A36B-344CE9D3F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6" y="2256"/>
                <a:ext cx="144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endParaRPr lang="en-US" sz="1800" b="0">
                  <a:latin typeface="Calibri"/>
                  <a:cs typeface="Calibri"/>
                </a:endParaRPr>
              </a:p>
            </p:txBody>
          </p:sp>
          <p:sp>
            <p:nvSpPr>
              <p:cNvPr id="42" name="Rectangle 42">
                <a:extLst>
                  <a:ext uri="{FF2B5EF4-FFF2-40B4-BE49-F238E27FC236}">
                    <a16:creationId xmlns:a16="http://schemas.microsoft.com/office/drawing/2014/main" id="{3A2BDE85-FC8B-4A94-BBEB-141ADEC9A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2256"/>
                <a:ext cx="432" cy="1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>
                    <a:latin typeface="Calibri"/>
                    <a:cs typeface="Calibri"/>
                  </a:rPr>
                  <a:t>•••</a:t>
                </a:r>
              </a:p>
            </p:txBody>
          </p:sp>
        </p:grp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C31EFE48-5A89-4F41-84C9-E71230647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038600"/>
              <a:ext cx="6324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44">
              <a:extLst>
                <a:ext uri="{FF2B5EF4-FFF2-40B4-BE49-F238E27FC236}">
                  <a16:creationId xmlns:a16="http://schemas.microsoft.com/office/drawing/2014/main" id="{28BEEAC7-6B69-4B3B-8966-FF7AB2B13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741" y="4133850"/>
              <a:ext cx="1162498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0" dirty="0">
                  <a:solidFill>
                    <a:schemeClr val="tx2"/>
                  </a:solidFill>
                  <a:latin typeface="Calibri" pitchFamily="34" charset="0"/>
                  <a:sym typeface="Symbol" pitchFamily="18" charset="2"/>
                </a:rPr>
                <a:t></a:t>
              </a:r>
              <a:r>
                <a:rPr lang="en-US" sz="1600" b="0" i="1" dirty="0">
                  <a:latin typeface="Times" pitchFamily="18" charset="0"/>
                </a:rPr>
                <a:t> </a:t>
              </a:r>
              <a:r>
                <a:rPr lang="en-US" b="0" i="1" dirty="0">
                  <a:latin typeface="Times" pitchFamily="18" charset="0"/>
                </a:rPr>
                <a:t>u </a:t>
              </a:r>
              <a:r>
                <a:rPr lang="en-US" b="0" dirty="0">
                  <a:latin typeface="Times" pitchFamily="18" charset="0"/>
                </a:rPr>
                <a:t>/ 2</a:t>
              </a:r>
              <a:r>
                <a:rPr lang="en-US" b="0" i="1" baseline="30000" dirty="0">
                  <a:latin typeface="Times" pitchFamily="18" charset="0"/>
                </a:rPr>
                <a:t>k </a:t>
              </a:r>
              <a:r>
                <a:rPr lang="en-US" b="0" dirty="0">
                  <a:solidFill>
                    <a:schemeClr val="tx2"/>
                  </a:solidFill>
                  <a:latin typeface="Calibri" pitchFamily="34" charset="0"/>
                  <a:sym typeface="Symbol" pitchFamily="18" charset="2"/>
                </a:rPr>
                <a:t></a:t>
              </a:r>
            </a:p>
          </p:txBody>
        </p:sp>
        <p:sp>
          <p:nvSpPr>
            <p:cNvPr id="45" name="Rectangle 45">
              <a:extLst>
                <a:ext uri="{FF2B5EF4-FFF2-40B4-BE49-F238E27FC236}">
                  <a16:creationId xmlns:a16="http://schemas.microsoft.com/office/drawing/2014/main" id="{4459EBE7-C426-4E13-90DF-8B9772E76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4191000"/>
              <a:ext cx="2286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C2EAE294-A2FB-4D82-A5E6-673B59636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4191000"/>
              <a:ext cx="2286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293B48D0-73B1-4FB0-B19C-BD57E48AC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4191000"/>
              <a:ext cx="2286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1800" b="0">
                <a:latin typeface="Calibri"/>
                <a:cs typeface="Calibri"/>
              </a:endParaRPr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C2D109A3-7E4C-44ED-A206-8281F7208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191000"/>
              <a:ext cx="685800" cy="228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  <p:sp>
          <p:nvSpPr>
            <p:cNvPr id="49" name="Text Box 49">
              <a:extLst>
                <a:ext uri="{FF2B5EF4-FFF2-40B4-BE49-F238E27FC236}">
                  <a16:creationId xmlns:a16="http://schemas.microsoft.com/office/drawing/2014/main" id="{B841638D-9B00-4FA7-8036-190390C19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114800"/>
              <a:ext cx="1036887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Result:</a:t>
              </a:r>
            </a:p>
          </p:txBody>
        </p:sp>
        <p:sp>
          <p:nvSpPr>
            <p:cNvPr id="50" name="Text Box 50">
              <a:extLst>
                <a:ext uri="{FF2B5EF4-FFF2-40B4-BE49-F238E27FC236}">
                  <a16:creationId xmlns:a16="http://schemas.microsoft.com/office/drawing/2014/main" id="{5B091FEA-FD9F-4013-8054-8A1A18FF0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3581400"/>
              <a:ext cx="2429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.</a:t>
              </a:r>
            </a:p>
          </p:txBody>
        </p:sp>
        <p:sp>
          <p:nvSpPr>
            <p:cNvPr id="51" name="Text Box 51">
              <a:extLst>
                <a:ext uri="{FF2B5EF4-FFF2-40B4-BE49-F238E27FC236}">
                  <a16:creationId xmlns:a16="http://schemas.microsoft.com/office/drawing/2014/main" id="{426EA70C-1731-4766-BE41-E53382E33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2667000"/>
              <a:ext cx="1695144" cy="4616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0" dirty="0">
                  <a:latin typeface="Calibri" pitchFamily="34" charset="0"/>
                </a:rPr>
                <a:t>Binary Point</a:t>
              </a:r>
            </a:p>
          </p:txBody>
        </p:sp>
        <p:sp>
          <p:nvSpPr>
            <p:cNvPr id="52" name="Line 52">
              <a:extLst>
                <a:ext uri="{FF2B5EF4-FFF2-40B4-BE49-F238E27FC236}">
                  <a16:creationId xmlns:a16="http://schemas.microsoft.com/office/drawing/2014/main" id="{466E00FC-BD9B-44A6-829A-B57CE0B63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81800" y="3048000"/>
              <a:ext cx="304800" cy="685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53">
              <a:extLst>
                <a:ext uri="{FF2B5EF4-FFF2-40B4-BE49-F238E27FC236}">
                  <a16:creationId xmlns:a16="http://schemas.microsoft.com/office/drawing/2014/main" id="{0A55FCE5-6C3C-430B-B915-1281F9F66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36576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54" name="Rectangle 54">
              <a:extLst>
                <a:ext uri="{FF2B5EF4-FFF2-40B4-BE49-F238E27FC236}">
                  <a16:creationId xmlns:a16="http://schemas.microsoft.com/office/drawing/2014/main" id="{DCD81A0D-2284-4569-9774-A75BC4CA1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4191000"/>
              <a:ext cx="228600" cy="228600"/>
            </a:xfrm>
            <a:prstGeom prst="rect">
              <a:avLst/>
            </a:prstGeom>
            <a:solidFill>
              <a:srgbClr val="00CC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55" name="Rectangle 55">
              <a:extLst>
                <a:ext uri="{FF2B5EF4-FFF2-40B4-BE49-F238E27FC236}">
                  <a16:creationId xmlns:a16="http://schemas.microsoft.com/office/drawing/2014/main" id="{15C906A8-1687-4222-90A5-8E9D57A51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41910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56" name="Rectangle 56">
              <a:extLst>
                <a:ext uri="{FF2B5EF4-FFF2-40B4-BE49-F238E27FC236}">
                  <a16:creationId xmlns:a16="http://schemas.microsoft.com/office/drawing/2014/main" id="{A0C57A4D-540E-48F2-BC02-FB48D5E9B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41910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57" name="Rectangle 57">
              <a:extLst>
                <a:ext uri="{FF2B5EF4-FFF2-40B4-BE49-F238E27FC236}">
                  <a16:creationId xmlns:a16="http://schemas.microsoft.com/office/drawing/2014/main" id="{D437C3EB-B9F8-4F8A-B976-F8AF55806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191000"/>
              <a:ext cx="6858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>
                  <a:latin typeface="Calibri"/>
                  <a:cs typeface="Calibri"/>
                </a:rPr>
                <a:t>•••</a:t>
              </a:r>
            </a:p>
          </p:txBody>
        </p:sp>
        <p:sp>
          <p:nvSpPr>
            <p:cNvPr id="58" name="Rectangle 58">
              <a:extLst>
                <a:ext uri="{FF2B5EF4-FFF2-40B4-BE49-F238E27FC236}">
                  <a16:creationId xmlns:a16="http://schemas.microsoft.com/office/drawing/2014/main" id="{3F7290BA-20C2-4E93-B05B-F8FFDA2C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4191000"/>
              <a:ext cx="228600" cy="2286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dirty="0">
                  <a:latin typeface="Calibri"/>
                  <a:cs typeface="Calibri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753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6A19649-F362-4EC6-97C6-1EDACE6BB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）无符号数除</a:t>
            </a:r>
            <a:r>
              <a:rPr lang="en-US" altLang="zh-CN" dirty="0"/>
              <a:t>2</a:t>
            </a:r>
            <a:r>
              <a:rPr lang="zh-CN" altLang="en-US" dirty="0"/>
              <a:t>的幂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）有符号数除</a:t>
            </a:r>
            <a:r>
              <a:rPr lang="en-US" altLang="zh-CN" dirty="0"/>
              <a:t>2</a:t>
            </a:r>
            <a:r>
              <a:rPr lang="zh-CN" altLang="en-US" dirty="0"/>
              <a:t>的幂（向下舍入）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E4F43D-EA73-4F8D-8160-4B4826AD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9355AF-66BB-4ED3-AA95-08B751AF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4A5BFB-E7EC-4582-9D9E-11430C43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8B2188-C816-4FC9-8583-A26C9487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7" y="1535052"/>
            <a:ext cx="7658928" cy="13804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19343C-C05F-4EDE-A064-D2F39A68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81" y="3571529"/>
            <a:ext cx="7588838" cy="13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53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F5E88DC-83E8-4C40-87DD-080469B0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）有符号数除</a:t>
            </a:r>
            <a:r>
              <a:rPr lang="en-US" altLang="zh-CN" dirty="0"/>
              <a:t>2</a:t>
            </a:r>
            <a:r>
              <a:rPr lang="zh-CN" altLang="en-US" dirty="0"/>
              <a:t>的幂（向上舍入）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在执行右移操作之前加上适当的偏置量，偏置的值等于</a:t>
            </a:r>
            <a:r>
              <a:rPr lang="en-US" altLang="zh-CN" dirty="0"/>
              <a:t>1</a:t>
            </a:r>
            <a:r>
              <a:rPr lang="zh-CN" altLang="en-US" dirty="0"/>
              <a:t>左移</a:t>
            </a:r>
            <a:r>
              <a:rPr lang="en-US" altLang="zh-CN" dirty="0"/>
              <a:t>k</a:t>
            </a:r>
            <a:r>
              <a:rPr lang="zh-CN" altLang="en-US" dirty="0"/>
              <a:t>位减去</a:t>
            </a:r>
            <a:r>
              <a:rPr lang="en-US" altLang="zh-CN" dirty="0"/>
              <a:t>1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</a:t>
            </a:r>
            <a:r>
              <a:rPr lang="zh-CN" altLang="en-US" dirty="0"/>
              <a:t>语言表达式（使用算术右移的机器上）：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x&lt;0?x+(1&lt;&lt;k)-1:x</a:t>
            </a:r>
            <a:r>
              <a:rPr lang="zh-CN" altLang="en-US" dirty="0"/>
              <a:t>）</a:t>
            </a:r>
            <a:r>
              <a:rPr lang="en-US" altLang="zh-CN" dirty="0"/>
              <a:t>&gt;&gt;k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3B676C-51C0-4B0E-8993-B037564A0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9651E2-2B12-42A5-8CC1-A150FBBE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CC35FF-1538-4734-BF12-3EB2C004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FB3F62-EDA2-4321-BFB8-36992BFF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02" y="2713694"/>
            <a:ext cx="8031192" cy="14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7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3F866E7-DAC5-4B7D-9CB0-FE73A8B9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五、浮点数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0AA1D08-AB34-4B00-BC77-E40127427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、二进制小数的表示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A56A4B-F481-4D4E-B9B6-5D057979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4C7358-326A-451A-8798-2F6E01BC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8E0BB5-F80F-446F-9C19-FFF620AC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8" name="Group 1">
            <a:extLst>
              <a:ext uri="{FF2B5EF4-FFF2-40B4-BE49-F238E27FC236}">
                <a16:creationId xmlns:a16="http://schemas.microsoft.com/office/drawing/2014/main" id="{9B7078B8-AE13-47AB-9649-4A0577DEA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846773"/>
              </p:ext>
            </p:extLst>
          </p:nvPr>
        </p:nvGraphicFramePr>
        <p:xfrm>
          <a:off x="4839419" y="1821058"/>
          <a:ext cx="584200" cy="2129801"/>
        </p:xfrm>
        <a:graphic>
          <a:graphicData uri="http://schemas.openxmlformats.org/drawingml/2006/table">
            <a:tbl>
              <a:tblPr/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32000" dirty="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i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3200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i-1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980002"/>
                        </a:solidFill>
                        <a:effectLst/>
                        <a:latin typeface="Calibri" charset="0"/>
                        <a:ea typeface="ヒラギノ角ゴ ProN W3" charset="0"/>
                        <a:cs typeface="ヒラギノ角ゴ ProN W3" charset="0"/>
                        <a:sym typeface="Calibri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charset="0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charset="0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Group 27">
            <a:extLst>
              <a:ext uri="{FF2B5EF4-FFF2-40B4-BE49-F238E27FC236}">
                <a16:creationId xmlns:a16="http://schemas.microsoft.com/office/drawing/2014/main" id="{E5BC0DC3-D3CA-4F14-A469-44F883D87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19607"/>
              </p:ext>
            </p:extLst>
          </p:nvPr>
        </p:nvGraphicFramePr>
        <p:xfrm>
          <a:off x="4306019" y="4475358"/>
          <a:ext cx="660400" cy="1727200"/>
        </p:xfrm>
        <a:graphic>
          <a:graphicData uri="http://schemas.openxmlformats.org/drawingml/2006/table">
            <a:tbl>
              <a:tblPr/>
              <a:tblGrid>
                <a:gridCol w="66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charset="0"/>
                        </a:rPr>
                        <a:t>1/2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charset="0"/>
                        </a:rPr>
                        <a:t>1/4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charset="0"/>
                        </a:rPr>
                        <a:t>1/8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980002"/>
                        </a:solidFill>
                        <a:effectLst/>
                        <a:latin typeface="Calibri" charset="0"/>
                        <a:ea typeface="ヒラギノ角ゴ ProN W3" charset="0"/>
                        <a:cs typeface="ヒラギノ角ゴ ProN W3" charset="0"/>
                        <a:sym typeface="Calibri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sym typeface="Calibri" charset="0"/>
                        </a:rPr>
                        <a:t>2</a:t>
                      </a:r>
                      <a:r>
                        <a:rPr kumimoji="0" lang="en-US" sz="2000" b="0" i="0" u="none" strike="noStrike" cap="none" normalizeH="0" baseline="32000" dirty="0">
                          <a:ln>
                            <a:noFill/>
                          </a:ln>
                          <a:solidFill>
                            <a:srgbClr val="980002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-j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roup 49">
            <a:extLst>
              <a:ext uri="{FF2B5EF4-FFF2-40B4-BE49-F238E27FC236}">
                <a16:creationId xmlns:a16="http://schemas.microsoft.com/office/drawing/2014/main" id="{AA5C0E5B-0B7D-4480-9473-077023BA0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435333"/>
              </p:ext>
            </p:extLst>
          </p:nvPr>
        </p:nvGraphicFramePr>
        <p:xfrm>
          <a:off x="1626319" y="3929258"/>
          <a:ext cx="6527800" cy="54610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b</a:t>
                      </a:r>
                      <a:r>
                        <a:rPr kumimoji="0" lang="en-US" sz="2800" b="0" i="0" u="none" strike="noStrike" cap="none" normalizeH="0" baseline="-6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i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b</a:t>
                      </a:r>
                      <a:r>
                        <a:rPr kumimoji="0" lang="en-US" sz="2800" b="0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i-1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•••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b</a:t>
                      </a:r>
                      <a:r>
                        <a:rPr kumimoji="0" lang="en-US" sz="2800" b="0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b</a:t>
                      </a:r>
                      <a:r>
                        <a:rPr kumimoji="0" lang="en-US" sz="2800" b="0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b</a:t>
                      </a:r>
                      <a:r>
                        <a:rPr kumimoji="0" lang="en-US" sz="2800" b="0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b</a:t>
                      </a:r>
                      <a:r>
                        <a:rPr kumimoji="0" lang="en-US" sz="2800" b="0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b</a:t>
                      </a:r>
                      <a:r>
                        <a:rPr kumimoji="0" lang="en-US" sz="2800" b="0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b</a:t>
                      </a:r>
                      <a:r>
                        <a:rPr kumimoji="0" lang="en-US" sz="2800" b="0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-3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•••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b</a:t>
                      </a:r>
                      <a:r>
                        <a:rPr kumimoji="0" lang="en-US" sz="2800" b="0" i="0" u="none" strike="noStrike" cap="none" normalizeH="0" baseline="-6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Italic" charset="0"/>
                          <a:ea typeface="Calibri Italic" charset="0"/>
                          <a:cs typeface="Calibri Italic" charset="0"/>
                          <a:sym typeface="Calibri Italic" charset="0"/>
                        </a:rPr>
                        <a:t>-j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97">
            <a:extLst>
              <a:ext uri="{FF2B5EF4-FFF2-40B4-BE49-F238E27FC236}">
                <a16:creationId xmlns:a16="http://schemas.microsoft.com/office/drawing/2014/main" id="{FD54240B-F02D-45E0-A9B9-D2EB04E47D65}"/>
              </a:ext>
            </a:extLst>
          </p:cNvPr>
          <p:cNvSpPr>
            <a:spLocks/>
          </p:cNvSpPr>
          <p:nvPr/>
        </p:nvSpPr>
        <p:spPr bwMode="auto">
          <a:xfrm rot="10800000">
            <a:off x="6930157" y="4799208"/>
            <a:ext cx="561975" cy="533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Times" pitchFamily="18" charset="0"/>
                <a:ea typeface="Times" pitchFamily="18" charset="0"/>
                <a:cs typeface="Times" pitchFamily="18" charset="0"/>
                <a:sym typeface="Times" pitchFamily="18" charset="0"/>
              </a:rPr>
              <a:t>• • •</a:t>
            </a:r>
          </a:p>
        </p:txBody>
      </p:sp>
      <p:sp>
        <p:nvSpPr>
          <p:cNvPr id="12" name="Freeform 100">
            <a:extLst>
              <a:ext uri="{FF2B5EF4-FFF2-40B4-BE49-F238E27FC236}">
                <a16:creationId xmlns:a16="http://schemas.microsoft.com/office/drawing/2014/main" id="{610D430C-66FD-4B5E-A85E-6CF18053677E}"/>
              </a:ext>
            </a:extLst>
          </p:cNvPr>
          <p:cNvSpPr>
            <a:spLocks/>
          </p:cNvSpPr>
          <p:nvPr/>
        </p:nvSpPr>
        <p:spPr bwMode="auto">
          <a:xfrm>
            <a:off x="4764807" y="3759396"/>
            <a:ext cx="165100" cy="101600"/>
          </a:xfrm>
          <a:custGeom>
            <a:avLst/>
            <a:gdLst/>
            <a:ahLst/>
            <a:cxnLst>
              <a:cxn ang="0">
                <a:pos x="21600" y="0"/>
              </a:cxn>
              <a:cxn ang="0">
                <a:pos x="0" y="0"/>
              </a:cxn>
              <a:cxn ang="0">
                <a:pos x="0" y="21600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3600"/>
          </a:p>
        </p:txBody>
      </p:sp>
      <p:sp>
        <p:nvSpPr>
          <p:cNvPr id="13" name="Freeform 101">
            <a:extLst>
              <a:ext uri="{FF2B5EF4-FFF2-40B4-BE49-F238E27FC236}">
                <a16:creationId xmlns:a16="http://schemas.microsoft.com/office/drawing/2014/main" id="{C7DAFB9A-3974-4A6C-B9AC-FEDAF87BD1BB}"/>
              </a:ext>
            </a:extLst>
          </p:cNvPr>
          <p:cNvSpPr>
            <a:spLocks/>
          </p:cNvSpPr>
          <p:nvPr/>
        </p:nvSpPr>
        <p:spPr bwMode="auto">
          <a:xfrm>
            <a:off x="4229819" y="3327596"/>
            <a:ext cx="698500" cy="533400"/>
          </a:xfrm>
          <a:custGeom>
            <a:avLst/>
            <a:gdLst/>
            <a:ahLst/>
            <a:cxnLst>
              <a:cxn ang="0">
                <a:pos x="21600" y="0"/>
              </a:cxn>
              <a:cxn ang="0">
                <a:pos x="0" y="0"/>
              </a:cxn>
              <a:cxn ang="0">
                <a:pos x="0" y="21600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Freeform 102">
            <a:extLst>
              <a:ext uri="{FF2B5EF4-FFF2-40B4-BE49-F238E27FC236}">
                <a16:creationId xmlns:a16="http://schemas.microsoft.com/office/drawing/2014/main" id="{52C7862D-3B1F-4EAB-A183-BD4386BAE2E2}"/>
              </a:ext>
            </a:extLst>
          </p:cNvPr>
          <p:cNvSpPr>
            <a:spLocks/>
          </p:cNvSpPr>
          <p:nvPr/>
        </p:nvSpPr>
        <p:spPr bwMode="auto">
          <a:xfrm>
            <a:off x="3680544" y="3086296"/>
            <a:ext cx="1244600" cy="774700"/>
          </a:xfrm>
          <a:custGeom>
            <a:avLst/>
            <a:gdLst/>
            <a:ahLst/>
            <a:cxnLst>
              <a:cxn ang="0">
                <a:pos x="21600" y="0"/>
              </a:cxn>
              <a:cxn ang="0">
                <a:pos x="0" y="0"/>
              </a:cxn>
              <a:cxn ang="0">
                <a:pos x="0" y="21600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Freeform 103">
            <a:extLst>
              <a:ext uri="{FF2B5EF4-FFF2-40B4-BE49-F238E27FC236}">
                <a16:creationId xmlns:a16="http://schemas.microsoft.com/office/drawing/2014/main" id="{84BDEAF2-8EFE-4C48-8384-C8F18D7D7732}"/>
              </a:ext>
            </a:extLst>
          </p:cNvPr>
          <p:cNvSpPr>
            <a:spLocks/>
          </p:cNvSpPr>
          <p:nvPr/>
        </p:nvSpPr>
        <p:spPr bwMode="auto">
          <a:xfrm>
            <a:off x="2502619" y="2413196"/>
            <a:ext cx="2425700" cy="1447800"/>
          </a:xfrm>
          <a:custGeom>
            <a:avLst/>
            <a:gdLst/>
            <a:ahLst/>
            <a:cxnLst>
              <a:cxn ang="0">
                <a:pos x="21600" y="0"/>
              </a:cxn>
              <a:cxn ang="0">
                <a:pos x="0" y="0"/>
              </a:cxn>
              <a:cxn ang="0">
                <a:pos x="0" y="21600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Freeform 104">
            <a:extLst>
              <a:ext uri="{FF2B5EF4-FFF2-40B4-BE49-F238E27FC236}">
                <a16:creationId xmlns:a16="http://schemas.microsoft.com/office/drawing/2014/main" id="{61EB3345-C829-4F3F-9570-70C09C7EB287}"/>
              </a:ext>
            </a:extLst>
          </p:cNvPr>
          <p:cNvSpPr>
            <a:spLocks/>
          </p:cNvSpPr>
          <p:nvPr/>
        </p:nvSpPr>
        <p:spPr bwMode="auto">
          <a:xfrm>
            <a:off x="1753319" y="2057596"/>
            <a:ext cx="3175000" cy="1803400"/>
          </a:xfrm>
          <a:custGeom>
            <a:avLst/>
            <a:gdLst/>
            <a:ahLst/>
            <a:cxnLst>
              <a:cxn ang="0">
                <a:pos x="21600" y="0"/>
              </a:cxn>
              <a:cxn ang="0">
                <a:pos x="0" y="0"/>
              </a:cxn>
              <a:cxn ang="0">
                <a:pos x="0" y="21600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Rectangle 105">
            <a:extLst>
              <a:ext uri="{FF2B5EF4-FFF2-40B4-BE49-F238E27FC236}">
                <a16:creationId xmlns:a16="http://schemas.microsoft.com/office/drawing/2014/main" id="{61CB1A99-62D2-4DE7-9AAF-D5AB37277E9E}"/>
              </a:ext>
            </a:extLst>
          </p:cNvPr>
          <p:cNvSpPr>
            <a:spLocks/>
          </p:cNvSpPr>
          <p:nvPr/>
        </p:nvSpPr>
        <p:spPr bwMode="auto">
          <a:xfrm>
            <a:off x="2835994" y="3162496"/>
            <a:ext cx="560388" cy="5334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 anchor="ctr"/>
          <a:lstStyle/>
          <a:p>
            <a:pPr algn="l"/>
            <a:r>
              <a:rPr lang="en-US" sz="2400">
                <a:solidFill>
                  <a:schemeClr val="tx1"/>
                </a:solidFill>
                <a:latin typeface="Times" pitchFamily="18" charset="0"/>
                <a:ea typeface="Times" pitchFamily="18" charset="0"/>
                <a:cs typeface="Times" pitchFamily="18" charset="0"/>
                <a:sym typeface="Times" pitchFamily="18" charset="0"/>
              </a:rPr>
              <a:t>• • •</a:t>
            </a:r>
          </a:p>
        </p:txBody>
      </p:sp>
      <p:sp>
        <p:nvSpPr>
          <p:cNvPr id="18" name="Freeform 106">
            <a:extLst>
              <a:ext uri="{FF2B5EF4-FFF2-40B4-BE49-F238E27FC236}">
                <a16:creationId xmlns:a16="http://schemas.microsoft.com/office/drawing/2014/main" id="{70470405-00A8-4FBC-899C-4C61EAD41C2F}"/>
              </a:ext>
            </a:extLst>
          </p:cNvPr>
          <p:cNvSpPr>
            <a:spLocks/>
          </p:cNvSpPr>
          <p:nvPr/>
        </p:nvSpPr>
        <p:spPr bwMode="auto">
          <a:xfrm rot="10800000">
            <a:off x="5023569" y="4519808"/>
            <a:ext cx="342900" cy="101600"/>
          </a:xfrm>
          <a:custGeom>
            <a:avLst/>
            <a:gdLst/>
            <a:ahLst/>
            <a:cxnLst>
              <a:cxn ang="0">
                <a:pos x="21600" y="0"/>
              </a:cxn>
              <a:cxn ang="0">
                <a:pos x="0" y="0"/>
              </a:cxn>
              <a:cxn ang="0">
                <a:pos x="0" y="21600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" name="Freeform 107">
            <a:extLst>
              <a:ext uri="{FF2B5EF4-FFF2-40B4-BE49-F238E27FC236}">
                <a16:creationId xmlns:a16="http://schemas.microsoft.com/office/drawing/2014/main" id="{5DF420ED-EF54-49CE-A28A-FAA6E4A502ED}"/>
              </a:ext>
            </a:extLst>
          </p:cNvPr>
          <p:cNvSpPr>
            <a:spLocks/>
          </p:cNvSpPr>
          <p:nvPr/>
        </p:nvSpPr>
        <p:spPr bwMode="auto">
          <a:xfrm rot="10800000">
            <a:off x="5010869" y="4519808"/>
            <a:ext cx="977900" cy="393700"/>
          </a:xfrm>
          <a:custGeom>
            <a:avLst/>
            <a:gdLst/>
            <a:ahLst/>
            <a:cxnLst>
              <a:cxn ang="0">
                <a:pos x="21600" y="0"/>
              </a:cxn>
              <a:cxn ang="0">
                <a:pos x="0" y="0"/>
              </a:cxn>
              <a:cxn ang="0">
                <a:pos x="0" y="21600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Freeform 108">
            <a:extLst>
              <a:ext uri="{FF2B5EF4-FFF2-40B4-BE49-F238E27FC236}">
                <a16:creationId xmlns:a16="http://schemas.microsoft.com/office/drawing/2014/main" id="{A5350DD7-6E3B-4EFB-9617-3DD35EF0AE53}"/>
              </a:ext>
            </a:extLst>
          </p:cNvPr>
          <p:cNvSpPr>
            <a:spLocks/>
          </p:cNvSpPr>
          <p:nvPr/>
        </p:nvSpPr>
        <p:spPr bwMode="auto">
          <a:xfrm rot="10800000">
            <a:off x="5009282" y="4532508"/>
            <a:ext cx="1574800" cy="774700"/>
          </a:xfrm>
          <a:custGeom>
            <a:avLst/>
            <a:gdLst/>
            <a:ahLst/>
            <a:cxnLst>
              <a:cxn ang="0">
                <a:pos x="21600" y="0"/>
              </a:cxn>
              <a:cxn ang="0">
                <a:pos x="0" y="0"/>
              </a:cxn>
              <a:cxn ang="0">
                <a:pos x="0" y="21600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Freeform 109">
            <a:extLst>
              <a:ext uri="{FF2B5EF4-FFF2-40B4-BE49-F238E27FC236}">
                <a16:creationId xmlns:a16="http://schemas.microsoft.com/office/drawing/2014/main" id="{45267788-306F-4751-992B-F4F82556E01C}"/>
              </a:ext>
            </a:extLst>
          </p:cNvPr>
          <p:cNvSpPr>
            <a:spLocks/>
          </p:cNvSpPr>
          <p:nvPr/>
        </p:nvSpPr>
        <p:spPr bwMode="auto">
          <a:xfrm rot="10800000">
            <a:off x="4999757" y="4494408"/>
            <a:ext cx="2717800" cy="1371600"/>
          </a:xfrm>
          <a:custGeom>
            <a:avLst/>
            <a:gdLst/>
            <a:ahLst/>
            <a:cxnLst>
              <a:cxn ang="0">
                <a:pos x="21600" y="0"/>
              </a:cxn>
              <a:cxn ang="0">
                <a:pos x="0" y="0"/>
              </a:cxn>
              <a:cxn ang="0">
                <a:pos x="0" y="21600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25400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Oval 110">
            <a:extLst>
              <a:ext uri="{FF2B5EF4-FFF2-40B4-BE49-F238E27FC236}">
                <a16:creationId xmlns:a16="http://schemas.microsoft.com/office/drawing/2014/main" id="{903EAE70-C9AB-4D91-B31F-5DF5099A2C65}"/>
              </a:ext>
            </a:extLst>
          </p:cNvPr>
          <p:cNvSpPr>
            <a:spLocks/>
          </p:cNvSpPr>
          <p:nvPr/>
        </p:nvSpPr>
        <p:spPr bwMode="auto">
          <a:xfrm>
            <a:off x="5066370" y="4371284"/>
            <a:ext cx="165100" cy="165100"/>
          </a:xfrm>
          <a:prstGeom prst="ellipse">
            <a:avLst/>
          </a:prstGeom>
          <a:solidFill>
            <a:srgbClr val="0000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86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2D9CFF5-9677-4B13-81F9-A35235B1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tabLst>
                <a:tab pos="1828800" algn="l"/>
              </a:tabLst>
            </a:pPr>
            <a:r>
              <a:rPr lang="zh-CN" altLang="en-US" dirty="0"/>
              <a:t>限制</a:t>
            </a:r>
            <a:endParaRPr lang="en-US" altLang="zh-CN" dirty="0"/>
          </a:p>
          <a:p>
            <a:pPr marL="552450" lvl="1">
              <a:lnSpc>
                <a:spcPct val="150000"/>
              </a:lnSpc>
              <a:tabLst>
                <a:tab pos="1828800" algn="l"/>
              </a:tabLst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）只能表示</a:t>
            </a:r>
            <a:r>
              <a:rPr lang="en-US" altLang="zh-CN" dirty="0"/>
              <a:t> x×2</a:t>
            </a:r>
            <a:r>
              <a:rPr lang="en-US" altLang="zh-CN" baseline="32000" dirty="0"/>
              <a:t>k</a:t>
            </a:r>
            <a:r>
              <a:rPr lang="zh-CN" altLang="en-US" dirty="0"/>
              <a:t>形式的数字，其他数字只能通过</a:t>
            </a:r>
            <a:endParaRPr lang="en-US" altLang="zh-CN" dirty="0"/>
          </a:p>
          <a:p>
            <a:pPr marL="323850" lvl="1" indent="0">
              <a:lnSpc>
                <a:spcPct val="150000"/>
              </a:lnSpc>
              <a:buNone/>
              <a:tabLst>
                <a:tab pos="1828800" algn="l"/>
              </a:tabLst>
            </a:pPr>
            <a:r>
              <a:rPr lang="zh-CN" altLang="en-US" dirty="0"/>
              <a:t>      位循环表示</a:t>
            </a:r>
            <a:endParaRPr lang="en-US" altLang="zh-CN" dirty="0"/>
          </a:p>
          <a:p>
            <a:pPr marL="609600" lvl="2" indent="0">
              <a:lnSpc>
                <a:spcPct val="150000"/>
              </a:lnSpc>
              <a:buNone/>
              <a:tabLst>
                <a:tab pos="1828800" algn="l"/>
              </a:tabLst>
            </a:pPr>
            <a:r>
              <a:rPr lang="en-US" altLang="zh-CN" dirty="0"/>
              <a:t>     1/3	 </a:t>
            </a:r>
            <a:r>
              <a:rPr lang="en-US" altLang="zh-CN" b="1" dirty="0">
                <a:latin typeface="Courier New"/>
                <a:ea typeface="Monaco" charset="0"/>
                <a:cs typeface="Courier New"/>
                <a:sym typeface="Monaco" charset="0"/>
              </a:rPr>
              <a:t>0.0101010101[01]…</a:t>
            </a:r>
            <a:r>
              <a:rPr lang="en-US" altLang="zh-CN" b="1" baseline="-6000" dirty="0">
                <a:latin typeface="Courier New"/>
                <a:ea typeface="Monaco" charset="0"/>
                <a:cs typeface="Courier New"/>
                <a:sym typeface="Monaco" charset="0"/>
              </a:rPr>
              <a:t>2</a:t>
            </a:r>
            <a:endParaRPr lang="en-US" altLang="zh-CN" b="1" dirty="0">
              <a:latin typeface="Courier New"/>
              <a:cs typeface="Courier New"/>
              <a:sym typeface="Monaco" charset="0"/>
            </a:endParaRPr>
          </a:p>
          <a:p>
            <a:pPr marL="609600" lvl="2" indent="0">
              <a:lnSpc>
                <a:spcPct val="150000"/>
              </a:lnSpc>
              <a:buNone/>
              <a:tabLst>
                <a:tab pos="1828800" algn="l"/>
              </a:tabLst>
            </a:pPr>
            <a:r>
              <a:rPr lang="en-US" altLang="zh-CN" dirty="0"/>
              <a:t>     1/5	 </a:t>
            </a:r>
            <a:r>
              <a:rPr lang="en-US" altLang="zh-CN" b="1" dirty="0">
                <a:latin typeface="Courier New"/>
                <a:ea typeface="Monaco" charset="0"/>
                <a:cs typeface="Courier New"/>
                <a:sym typeface="Monaco" charset="0"/>
              </a:rPr>
              <a:t>0.001100110011[0011]…</a:t>
            </a:r>
            <a:r>
              <a:rPr lang="en-US" altLang="zh-CN" b="1" baseline="-6000" dirty="0">
                <a:latin typeface="Courier New"/>
                <a:ea typeface="Monaco" charset="0"/>
                <a:cs typeface="Courier New"/>
                <a:sym typeface="Monaco" charset="0"/>
              </a:rPr>
              <a:t>2</a:t>
            </a:r>
            <a:endParaRPr lang="en-US" altLang="zh-CN" b="1" dirty="0">
              <a:latin typeface="Courier New"/>
              <a:cs typeface="Courier New"/>
              <a:sym typeface="Monaco" charset="0"/>
            </a:endParaRPr>
          </a:p>
          <a:p>
            <a:pPr marL="609600" lvl="2" indent="0">
              <a:lnSpc>
                <a:spcPct val="150000"/>
              </a:lnSpc>
              <a:buNone/>
              <a:tabLst>
                <a:tab pos="1828800" algn="l"/>
              </a:tabLst>
            </a:pPr>
            <a:r>
              <a:rPr lang="en-US" altLang="zh-CN" dirty="0"/>
              <a:t>     1/10	 </a:t>
            </a:r>
            <a:r>
              <a:rPr lang="en-US" altLang="zh-CN" b="1" dirty="0">
                <a:latin typeface="Courier New"/>
                <a:ea typeface="Monaco" charset="0"/>
                <a:cs typeface="Courier New"/>
                <a:sym typeface="Monaco" charset="0"/>
              </a:rPr>
              <a:t>0.0001100110011[0011]…</a:t>
            </a:r>
            <a:r>
              <a:rPr lang="en-US" altLang="zh-CN" b="1" baseline="-6000" dirty="0">
                <a:latin typeface="Courier New"/>
                <a:ea typeface="Monaco" charset="0"/>
                <a:cs typeface="Courier New"/>
                <a:sym typeface="Monaco" charset="0"/>
              </a:rPr>
              <a:t>2</a:t>
            </a:r>
            <a:endParaRPr lang="en-US" altLang="zh-CN" b="1" baseline="-6000" dirty="0">
              <a:latin typeface="Courier New"/>
              <a:cs typeface="Courier New"/>
              <a:sym typeface="Monaco" charset="0"/>
            </a:endParaRPr>
          </a:p>
          <a:p>
            <a:pPr marL="552450" lvl="1">
              <a:lnSpc>
                <a:spcPct val="150000"/>
              </a:lnSpc>
              <a:tabLst>
                <a:tab pos="1828800" algn="l"/>
              </a:tabLst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）小数点只能设置在固定的位置。</a:t>
            </a:r>
            <a:r>
              <a:rPr lang="zh-CN" altLang="en-US" dirty="0">
                <a:latin typeface="Monaco" charset="0"/>
                <a:sym typeface="Monaco" charset="0"/>
              </a:rPr>
              <a:t>无法灵活表示较大</a:t>
            </a:r>
            <a:endParaRPr lang="en-US" altLang="zh-CN" dirty="0">
              <a:latin typeface="Monaco" charset="0"/>
              <a:sym typeface="Monaco" charset="0"/>
            </a:endParaRPr>
          </a:p>
          <a:p>
            <a:pPr marL="323850" lvl="1" indent="0">
              <a:lnSpc>
                <a:spcPct val="150000"/>
              </a:lnSpc>
              <a:buNone/>
              <a:tabLst>
                <a:tab pos="1828800" algn="l"/>
              </a:tabLst>
            </a:pPr>
            <a:r>
              <a:rPr lang="en-US" altLang="zh-CN" dirty="0">
                <a:latin typeface="Monaco" charset="0"/>
                <a:sym typeface="Monaco" charset="0"/>
              </a:rPr>
              <a:t>              </a:t>
            </a:r>
            <a:r>
              <a:rPr lang="zh-CN" altLang="en-US" dirty="0">
                <a:latin typeface="Monaco" charset="0"/>
                <a:sym typeface="Monaco" charset="0"/>
              </a:rPr>
              <a:t>的数字和较小的数字</a:t>
            </a:r>
            <a:endParaRPr lang="en-US" altLang="zh-CN" dirty="0">
              <a:latin typeface="Monaco" charset="0"/>
              <a:sym typeface="Monaco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06E70F-8B53-4FF2-AC28-5F142B76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0A1A9B-F02F-4BA5-A777-19D86894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94BF5F-2F66-4D00-AA9E-59A0412A0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5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9DC3FAC-26A1-7820-763D-4466AC97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数的表示方法</a:t>
            </a:r>
            <a:r>
              <a:rPr lang="zh-CN" altLang="en-US" b="1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C7B2F4-25BC-4FC2-BEDC-8248E98F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1699"/>
            <a:ext cx="7886700" cy="481794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/>
              <a:t>例一</a:t>
            </a:r>
            <a:r>
              <a:rPr lang="en-US" altLang="zh-CN" b="1" dirty="0"/>
              <a:t>: x</a:t>
            </a:r>
            <a:r>
              <a:rPr lang="en-US" altLang="zh-CN" b="1" baseline="32000" dirty="0"/>
              <a:t>2</a:t>
            </a:r>
            <a:r>
              <a:rPr lang="en-US" altLang="zh-CN" b="1" dirty="0"/>
              <a:t> ≥ 0?</a:t>
            </a:r>
          </a:p>
          <a:p>
            <a:r>
              <a:rPr lang="zh-CN" altLang="en-US" b="1" dirty="0"/>
              <a:t>对于大多数浮点数是成立的，</a:t>
            </a:r>
            <a:endParaRPr lang="en-US" altLang="zh-CN" b="1" dirty="0"/>
          </a:p>
          <a:p>
            <a:r>
              <a:rPr lang="zh-CN" altLang="en-US" b="1" dirty="0"/>
              <a:t>整数？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/>
              <a:t>例二</a:t>
            </a:r>
            <a:r>
              <a:rPr lang="en-US" altLang="zh-CN" b="1" dirty="0"/>
              <a:t>: (x + y) + z  =  x + (y + z)?</a:t>
            </a:r>
          </a:p>
          <a:p>
            <a:pPr marL="552450" lvl="1">
              <a:lnSpc>
                <a:spcPct val="160000"/>
              </a:lnSpc>
            </a:pPr>
            <a:r>
              <a:rPr lang="zh-CN" altLang="en-US" dirty="0"/>
              <a:t>对于整数成立</a:t>
            </a:r>
            <a:endParaRPr lang="en-US" altLang="zh-CN" dirty="0"/>
          </a:p>
          <a:p>
            <a:pPr marL="552450" lvl="1">
              <a:lnSpc>
                <a:spcPct val="160000"/>
              </a:lnSpc>
            </a:pPr>
            <a:r>
              <a:rPr lang="zh-CN" altLang="en-US" dirty="0"/>
              <a:t>浮点数</a:t>
            </a:r>
            <a:r>
              <a:rPr lang="en-US" altLang="zh-CN" dirty="0"/>
              <a:t>:	</a:t>
            </a:r>
          </a:p>
          <a:p>
            <a:pPr marL="838200" lvl="2">
              <a:lnSpc>
                <a:spcPct val="160000"/>
              </a:lnSpc>
            </a:pPr>
            <a:r>
              <a:rPr lang="en-US" altLang="zh-CN" dirty="0"/>
              <a:t> (1e20 + -1e20) + 3.14 --&gt; ??</a:t>
            </a:r>
          </a:p>
          <a:p>
            <a:pPr marL="838200" lvl="2">
              <a:lnSpc>
                <a:spcPct val="160000"/>
              </a:lnSpc>
            </a:pPr>
            <a:r>
              <a:rPr lang="en-US" altLang="zh-CN" dirty="0"/>
              <a:t> 1e20 + (-1e20 + 3.14) --&gt; ??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B5395E-60F0-41AD-B212-3FB0C72A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A9A4C4-D635-42DB-8BB6-A1B79849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E27D51-811F-4165-9647-A50011276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4457625-19EE-554D-B2CD-7F14BEFF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99" y="947736"/>
            <a:ext cx="2640645" cy="11317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7A324EB-999F-5D8A-F3C4-0C175FE41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899" y="2324282"/>
            <a:ext cx="2533014" cy="8059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C44E148-1ADB-AAE5-9F22-AA2CB0285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913" y="4016221"/>
            <a:ext cx="3703762" cy="113170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97BB2B5-EBB9-7E8A-B1DF-D19204557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112" y="5321669"/>
            <a:ext cx="1597025" cy="72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0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8E61E2D-6F86-4BF4-BF9B-14C0AF47D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06" y="971610"/>
            <a:ext cx="8161668" cy="498061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IEEE</a:t>
            </a:r>
            <a:r>
              <a:rPr lang="zh-CN" altLang="en-US" dirty="0"/>
              <a:t>的浮点数表示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各厂商的浮点数表示规则、执行运算的细节不同，注意实现的速度、简易性，忽视运算的精确性，影响代码的可移植性。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Intel </a:t>
            </a:r>
            <a:r>
              <a:rPr lang="zh-CN" altLang="en-US" dirty="0"/>
              <a:t>公司邀请 </a:t>
            </a:r>
            <a:r>
              <a:rPr lang="en-US" altLang="zh-CN" dirty="0"/>
              <a:t>William Kahan </a:t>
            </a:r>
            <a:r>
              <a:rPr lang="zh-CN" altLang="en-US" dirty="0"/>
              <a:t>教授来为 </a:t>
            </a:r>
            <a:r>
              <a:rPr lang="en-US" altLang="zh-CN" dirty="0"/>
              <a:t>8087 </a:t>
            </a:r>
            <a:r>
              <a:rPr lang="zh-CN" altLang="en-US" dirty="0"/>
              <a:t>浮点处理器设计浮点数格式，也就是</a:t>
            </a:r>
            <a:r>
              <a:rPr lang="en-US" altLang="zh-CN" dirty="0"/>
              <a:t>KCS</a:t>
            </a:r>
            <a:r>
              <a:rPr lang="zh-CN" altLang="en-US" dirty="0"/>
              <a:t>浮点数据格式。</a:t>
            </a:r>
            <a:r>
              <a:rPr lang="en-US" altLang="zh-CN" dirty="0"/>
              <a:t>IEEE </a:t>
            </a:r>
            <a:r>
              <a:rPr lang="zh-CN" altLang="en-US" dirty="0"/>
              <a:t>据此制订了二进制浮点运算标准 </a:t>
            </a:r>
            <a:r>
              <a:rPr lang="en-US" altLang="zh-CN" dirty="0"/>
              <a:t>IEEE 754</a:t>
            </a:r>
            <a:r>
              <a:rPr lang="zh-CN" altLang="en-US" dirty="0"/>
              <a:t>，并被几乎所有的处理器支持。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437285-B66D-4E89-AF53-3D29CA47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A870AB-17D8-412A-B1E4-927EE9AD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0F8E29-E602-4A85-87C5-E7D12077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024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86F4C7C-AF38-4E6E-A2FA-F604501F6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06" y="779103"/>
            <a:ext cx="7886700" cy="5299794"/>
          </a:xfrm>
        </p:spPr>
        <p:txBody>
          <a:bodyPr>
            <a:no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IEEE754</a:t>
            </a:r>
            <a:r>
              <a:rPr lang="zh-CN" altLang="en-US" dirty="0"/>
              <a:t>的浮点数格式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zh-CN" dirty="0"/>
              <a:t>从逻辑上用三元组{S，E，M}来表示一个数 V 的，即 V=（-1）</a:t>
            </a:r>
            <a:r>
              <a:rPr lang="zh-CN" altLang="zh-CN" baseline="30000" dirty="0"/>
              <a:t>S</a:t>
            </a:r>
            <a:r>
              <a:rPr lang="zh-CN" altLang="zh-CN" dirty="0"/>
              <a:t>×M×2</a:t>
            </a:r>
            <a:r>
              <a:rPr lang="zh-CN" altLang="zh-CN" baseline="30000" dirty="0"/>
              <a:t>E</a:t>
            </a:r>
            <a:endParaRPr lang="en-US" altLang="zh-CN" baseline="30000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zh-CN" dirty="0"/>
              <a:t>符号位 s（Sign）决定数是正数还是负数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zh-CN" dirty="0"/>
              <a:t>有效数字位</a:t>
            </a:r>
            <a:r>
              <a:rPr lang="zh-CN" altLang="en-US" dirty="0"/>
              <a:t>（</a:t>
            </a:r>
            <a:r>
              <a:rPr lang="zh-CN" altLang="zh-CN" dirty="0"/>
              <a:t>Significand</a:t>
            </a:r>
            <a:r>
              <a:rPr lang="zh-CN" altLang="en-US" dirty="0"/>
              <a:t>）或</a:t>
            </a:r>
            <a:r>
              <a:rPr lang="zh-CN" altLang="zh-CN" dirty="0"/>
              <a:t> M（</a:t>
            </a:r>
            <a:r>
              <a:rPr lang="en-US" altLang="zh-CN" dirty="0"/>
              <a:t>Mantissa</a:t>
            </a:r>
            <a:r>
              <a:rPr lang="zh-CN" altLang="en-US" dirty="0"/>
              <a:t>，尾数</a:t>
            </a:r>
            <a:r>
              <a:rPr lang="zh-CN" altLang="zh-CN" dirty="0"/>
              <a:t>）是二进制小数</a:t>
            </a:r>
            <a:r>
              <a:rPr lang="zh-CN" altLang="en-US" dirty="0"/>
              <a:t>，一般用原码表示，由</a:t>
            </a:r>
            <a:r>
              <a:rPr lang="en-US" altLang="zh-CN" dirty="0"/>
              <a:t>n</a:t>
            </a:r>
            <a:r>
              <a:rPr lang="zh-CN" altLang="en-US" dirty="0"/>
              <a:t>位的小数字段</a:t>
            </a:r>
            <a:r>
              <a:rPr lang="en-US" altLang="zh-CN" dirty="0"/>
              <a:t>frac</a:t>
            </a:r>
            <a:r>
              <a:rPr lang="zh-CN" altLang="en-US" dirty="0"/>
              <a:t>构成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zh-CN" dirty="0"/>
              <a:t>指数位 E（Exponent）是 2 的幂（可能是负数），</a:t>
            </a:r>
            <a:r>
              <a:rPr lang="zh-CN" altLang="en-US" dirty="0"/>
              <a:t>常用移码表示，由</a:t>
            </a:r>
            <a:r>
              <a:rPr lang="en-US" altLang="zh-CN" dirty="0"/>
              <a:t>k</a:t>
            </a:r>
            <a:r>
              <a:rPr lang="zh-CN" altLang="en-US" dirty="0"/>
              <a:t>位的阶码字段</a:t>
            </a:r>
            <a:r>
              <a:rPr lang="en-US" altLang="zh-CN" dirty="0"/>
              <a:t>exp</a:t>
            </a:r>
            <a:r>
              <a:rPr lang="zh-CN" altLang="en-US" dirty="0"/>
              <a:t>构成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AEFDF0-6BC8-4F75-A4A6-20685531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2DCD89-F805-4C5C-9E9D-34B6323D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FCE5DA-8022-4489-A7D3-65E13C45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51</a:t>
            </a:fld>
            <a:endParaRPr lang="zh-CN" altLang="en-US"/>
          </a:p>
        </p:txBody>
      </p:sp>
      <p:graphicFrame>
        <p:nvGraphicFramePr>
          <p:cNvPr id="8" name="Group 5">
            <a:extLst>
              <a:ext uri="{FF2B5EF4-FFF2-40B4-BE49-F238E27FC236}">
                <a16:creationId xmlns:a16="http://schemas.microsoft.com/office/drawing/2014/main" id="{F15B0578-1271-4FA6-96FC-759C94A51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30514"/>
              </p:ext>
            </p:extLst>
          </p:nvPr>
        </p:nvGraphicFramePr>
        <p:xfrm>
          <a:off x="776856" y="2394309"/>
          <a:ext cx="7366000" cy="50800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s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exp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frac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naco" charset="0"/>
                        <a:cs typeface="Monaco" charset="0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142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FF94FD-8CE8-45EA-AC53-59B75173F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06" y="859467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单精度：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双精度：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扩展精度 </a:t>
            </a:r>
            <a:r>
              <a:rPr lang="en-US" altLang="zh-CN" dirty="0"/>
              <a:t>80</a:t>
            </a:r>
            <a:r>
              <a:rPr lang="zh-CN" altLang="en-US" dirty="0"/>
              <a:t>位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01899A-3C2C-491A-8F16-B3E9B80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176445-AD1E-4885-9EEC-4C7DC3B7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C25EB9-7E9D-41A5-9C2A-C2700F95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52</a:t>
            </a:fld>
            <a:endParaRPr lang="zh-CN" altLang="en-US"/>
          </a:p>
        </p:txBody>
      </p:sp>
      <p:graphicFrame>
        <p:nvGraphicFramePr>
          <p:cNvPr id="7" name="Group 5">
            <a:extLst>
              <a:ext uri="{FF2B5EF4-FFF2-40B4-BE49-F238E27FC236}">
                <a16:creationId xmlns:a16="http://schemas.microsoft.com/office/drawing/2014/main" id="{340C69C2-9EC7-4233-B112-3B6BCBB39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0925"/>
              </p:ext>
            </p:extLst>
          </p:nvPr>
        </p:nvGraphicFramePr>
        <p:xfrm>
          <a:off x="1037206" y="1439991"/>
          <a:ext cx="7366000" cy="989701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7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s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exp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frac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naco" charset="0"/>
                        <a:cs typeface="Monaco" charset="0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8-bits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23-bits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roup 29">
            <a:extLst>
              <a:ext uri="{FF2B5EF4-FFF2-40B4-BE49-F238E27FC236}">
                <a16:creationId xmlns:a16="http://schemas.microsoft.com/office/drawing/2014/main" id="{87D49A33-7322-4418-BF8C-C701EF54B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336789"/>
              </p:ext>
            </p:extLst>
          </p:nvPr>
        </p:nvGraphicFramePr>
        <p:xfrm>
          <a:off x="1037206" y="3312248"/>
          <a:ext cx="7366000" cy="101600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s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exp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frac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11-bits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52-bits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roup 53">
            <a:extLst>
              <a:ext uri="{FF2B5EF4-FFF2-40B4-BE49-F238E27FC236}">
                <a16:creationId xmlns:a16="http://schemas.microsoft.com/office/drawing/2014/main" id="{3E5B5467-2401-446B-89C3-E91C157C3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486586"/>
              </p:ext>
            </p:extLst>
          </p:nvPr>
        </p:nvGraphicFramePr>
        <p:xfrm>
          <a:off x="1037206" y="5078033"/>
          <a:ext cx="7366000" cy="1015328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s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exp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alibri"/>
                          <a:sym typeface="Monaco" charset="0"/>
                        </a:rPr>
                        <a:t>frac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naco" charset="0"/>
                        <a:cs typeface="Calibri"/>
                        <a:sym typeface="Monaco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Monaco" charset="0"/>
                          <a:sym typeface="Monaco" charset="0"/>
                        </a:rPr>
                        <a:t>15-bits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alibri"/>
                          <a:sym typeface="Monaco" charset="0"/>
                        </a:rPr>
                        <a:t>63 or 64-bits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2759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B31C54-791A-4E6F-A4A6-67670F81A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）规格化浮点数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</a:t>
            </a:r>
            <a:r>
              <a:rPr lang="en-US" altLang="zh-CN" dirty="0"/>
              <a:t>exp</a:t>
            </a:r>
            <a:r>
              <a:rPr lang="zh-CN" altLang="en-US" dirty="0"/>
              <a:t>的二进制位不全为</a:t>
            </a:r>
            <a:r>
              <a:rPr lang="en-US" altLang="zh-CN" dirty="0"/>
              <a:t>0</a:t>
            </a:r>
            <a:r>
              <a:rPr lang="zh-CN" altLang="en-US" dirty="0"/>
              <a:t>，也不全为</a:t>
            </a:r>
            <a:r>
              <a:rPr lang="en-US" altLang="zh-CN" dirty="0"/>
              <a:t>1</a:t>
            </a:r>
            <a:r>
              <a:rPr lang="zh-CN" altLang="en-US" dirty="0"/>
              <a:t>时，表示的是</a:t>
            </a:r>
            <a:r>
              <a:rPr lang="zh-CN" altLang="en-US" dirty="0">
                <a:solidFill>
                  <a:srgbClr val="FF0000"/>
                </a:solidFill>
              </a:rPr>
              <a:t>规格化</a:t>
            </a:r>
            <a:r>
              <a:rPr lang="zh-CN" altLang="en-US" dirty="0"/>
              <a:t>的值。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exp</a:t>
            </a:r>
            <a:r>
              <a:rPr lang="zh-CN" altLang="en-US" dirty="0"/>
              <a:t>一般使用移码表示，也就是需要减去一个偏置值，得到阶码</a:t>
            </a:r>
            <a:r>
              <a:rPr lang="en-US" altLang="zh-CN" dirty="0"/>
              <a:t>E</a:t>
            </a:r>
            <a:r>
              <a:rPr lang="zh-CN" altLang="en-US" dirty="0"/>
              <a:t>。偏置值与阶码的位数有关，单精度数为</a:t>
            </a:r>
            <a:r>
              <a:rPr lang="en-US" altLang="zh-CN" dirty="0"/>
              <a:t>127</a:t>
            </a:r>
            <a:r>
              <a:rPr lang="zh-CN" altLang="en-US" dirty="0"/>
              <a:t>，双精度数为</a:t>
            </a:r>
            <a:r>
              <a:rPr lang="en-US" altLang="zh-CN" dirty="0"/>
              <a:t>1023.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尾数</a:t>
            </a:r>
            <a:r>
              <a:rPr lang="en-US" altLang="zh-CN" dirty="0"/>
              <a:t>M</a:t>
            </a:r>
            <a:r>
              <a:rPr lang="zh-CN" altLang="en-US" dirty="0"/>
              <a:t>使用原码表示，定义为</a:t>
            </a:r>
            <a:r>
              <a:rPr lang="en-US" altLang="zh-CN" dirty="0"/>
              <a:t>1+f</a:t>
            </a:r>
            <a:r>
              <a:rPr lang="zh-CN" altLang="en-US" dirty="0"/>
              <a:t>，其中</a:t>
            </a:r>
            <a:r>
              <a:rPr lang="en-US" altLang="zh-CN" dirty="0"/>
              <a:t>1</a:t>
            </a:r>
            <a:r>
              <a:rPr lang="zh-CN" altLang="en-US" dirty="0"/>
              <a:t>是省略的。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EECCDF-A99A-4A8F-923E-913D0EDF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7DA92F-E369-4275-B2FA-6D9E22DFF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814D1F-E3E8-4A15-9046-A90E98AE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308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DBC0B505-3084-4775-B669-864D46A72DE2}"/>
              </a:ext>
            </a:extLst>
          </p:cNvPr>
          <p:cNvSpPr/>
          <p:nvPr/>
        </p:nvSpPr>
        <p:spPr>
          <a:xfrm>
            <a:off x="5782101" y="4402600"/>
            <a:ext cx="3164816" cy="448573"/>
          </a:xfrm>
          <a:prstGeom prst="wedgeRectCallout">
            <a:avLst>
              <a:gd name="adj1" fmla="val -84965"/>
              <a:gd name="adj2" fmla="val 169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整数与浮点数部分位匹配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4505EE-2F2D-4057-8FE8-D8EDB1F9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06" y="924360"/>
            <a:ext cx="7886700" cy="5384741"/>
          </a:xfrm>
        </p:spPr>
        <p:txBody>
          <a:bodyPr>
            <a:normAutofit/>
          </a:bodyPr>
          <a:lstStyle/>
          <a:p>
            <a:r>
              <a:rPr lang="zh-CN" altLang="en-US" sz="3000" dirty="0"/>
              <a:t>规格化数字举例（</a:t>
            </a:r>
            <a:r>
              <a:rPr lang="en-US" altLang="zh-CN" sz="3000" dirty="0"/>
              <a:t>32</a:t>
            </a:r>
            <a:r>
              <a:rPr lang="zh-CN" altLang="en-US" sz="3000" dirty="0"/>
              <a:t>位）</a:t>
            </a:r>
            <a:endParaRPr lang="en-US" altLang="zh-CN" sz="3000" dirty="0"/>
          </a:p>
          <a:p>
            <a:pPr marL="681038" lvl="1" indent="-223838" defTabSz="895350">
              <a:lnSpc>
                <a:spcPct val="85000"/>
              </a:lnSpc>
              <a:spcBef>
                <a:spcPts val="1200"/>
              </a:spcBef>
              <a:tabLst>
                <a:tab pos="914400" algn="l"/>
                <a:tab pos="1828800" algn="l"/>
                <a:tab pos="2400300" algn="l"/>
                <a:tab pos="2971800" algn="l"/>
              </a:tabLst>
            </a:pPr>
            <a:r>
              <a:rPr lang="zh-CN" altLang="en-US" dirty="0"/>
              <a:t>数值</a:t>
            </a:r>
            <a:r>
              <a:rPr lang="en-US" altLang="zh-CN" dirty="0"/>
              <a:t>: </a:t>
            </a:r>
            <a:r>
              <a:rPr lang="en-US" altLang="zh-CN" dirty="0">
                <a:latin typeface="Courier New"/>
                <a:cs typeface="Courier New"/>
              </a:rPr>
              <a:t>float F = 15213.0;</a:t>
            </a:r>
          </a:p>
          <a:p>
            <a:pPr marL="457200" lvl="1" indent="-95250" defTabSz="895350">
              <a:lnSpc>
                <a:spcPct val="85000"/>
              </a:lnSpc>
              <a:buNone/>
              <a:tabLst>
                <a:tab pos="914400" algn="l"/>
                <a:tab pos="1828800" algn="l"/>
                <a:tab pos="2400300" algn="l"/>
                <a:tab pos="2971800" algn="l"/>
              </a:tabLst>
            </a:pPr>
            <a:r>
              <a:rPr lang="en-US" altLang="zh-CN" b="0" dirty="0">
                <a:latin typeface="Courier New"/>
                <a:cs typeface="Courier New"/>
              </a:rPr>
              <a:t>  </a:t>
            </a:r>
            <a:r>
              <a:rPr lang="en-US" altLang="zh-CN" b="0" dirty="0"/>
              <a:t>15213</a:t>
            </a:r>
            <a:r>
              <a:rPr lang="en-US" altLang="zh-CN" b="0" baseline="-25000" dirty="0"/>
              <a:t>10</a:t>
            </a:r>
            <a:r>
              <a:rPr lang="en-US" altLang="zh-CN" b="0" dirty="0"/>
              <a:t>  = 1</a:t>
            </a:r>
            <a:r>
              <a:rPr lang="en-US" altLang="zh-CN" b="0" dirty="0">
                <a:solidFill>
                  <a:srgbClr val="0066CC"/>
                </a:solidFill>
              </a:rPr>
              <a:t>1101101101101</a:t>
            </a:r>
            <a:r>
              <a:rPr lang="en-US" altLang="zh-CN" b="0" baseline="-25000" dirty="0"/>
              <a:t>2  </a:t>
            </a:r>
            <a:r>
              <a:rPr lang="en-US" altLang="zh-CN" b="0" dirty="0"/>
              <a:t> </a:t>
            </a:r>
          </a:p>
          <a:p>
            <a:pPr marL="361950" lvl="1" indent="95250" defTabSz="895350">
              <a:lnSpc>
                <a:spcPct val="85000"/>
              </a:lnSpc>
              <a:buNone/>
              <a:tabLst>
                <a:tab pos="914400" algn="l"/>
                <a:tab pos="1828800" algn="l"/>
                <a:tab pos="2400300" algn="l"/>
                <a:tab pos="2971800" algn="l"/>
              </a:tabLst>
            </a:pPr>
            <a:r>
              <a:rPr lang="en-US" altLang="zh-CN" b="0" dirty="0"/>
              <a:t>          = 1.</a:t>
            </a:r>
            <a:r>
              <a:rPr lang="en-US" altLang="zh-CN" b="0" dirty="0">
                <a:solidFill>
                  <a:srgbClr val="FF0000"/>
                </a:solidFill>
              </a:rPr>
              <a:t>1101101101101</a:t>
            </a:r>
            <a:r>
              <a:rPr lang="en-US" altLang="zh-CN" b="0" baseline="-25000" dirty="0"/>
              <a:t>2</a:t>
            </a:r>
            <a:r>
              <a:rPr lang="en-US" altLang="zh-CN" b="0" dirty="0"/>
              <a:t> x 2</a:t>
            </a:r>
            <a:r>
              <a:rPr lang="en-US" altLang="zh-CN" b="0" baseline="30000" dirty="0"/>
              <a:t>13</a:t>
            </a:r>
            <a:endParaRPr lang="en-US" altLang="zh-CN" b="0" dirty="0"/>
          </a:p>
          <a:p>
            <a:pPr marL="681038" lvl="1" indent="-223838" defTabSz="895350">
              <a:lnSpc>
                <a:spcPct val="85000"/>
              </a:lnSpc>
              <a:tabLst>
                <a:tab pos="914400" algn="l"/>
                <a:tab pos="1828800" algn="l"/>
                <a:tab pos="2400300" algn="l"/>
                <a:tab pos="2971800" algn="l"/>
              </a:tabLst>
            </a:pPr>
            <a:r>
              <a:rPr lang="zh-CN" altLang="en-US" dirty="0"/>
              <a:t>尾数：</a:t>
            </a:r>
            <a:r>
              <a:rPr lang="en-US" altLang="zh-CN" b="0" dirty="0"/>
              <a:t>	1.1101101101101</a:t>
            </a:r>
            <a:r>
              <a:rPr lang="en-US" altLang="zh-CN" b="0" baseline="-25000" dirty="0"/>
              <a:t>2</a:t>
            </a:r>
          </a:p>
          <a:p>
            <a:pPr marL="1017588" lvl="2" indent="-222250" defTabSz="895350">
              <a:buNone/>
              <a:tabLst>
                <a:tab pos="914400" algn="l"/>
                <a:tab pos="1828800" algn="l"/>
                <a:tab pos="2400300" algn="l"/>
                <a:tab pos="2971800" algn="l"/>
              </a:tabLst>
            </a:pPr>
            <a:r>
              <a:rPr lang="en-US" altLang="zh-CN" sz="2400" b="0" dirty="0"/>
              <a:t>       11011011011010000000000</a:t>
            </a:r>
            <a:r>
              <a:rPr lang="en-US" altLang="zh-CN" sz="2400" b="0" baseline="-25000" dirty="0"/>
              <a:t>2</a:t>
            </a:r>
            <a:r>
              <a:rPr lang="zh-CN" altLang="en-US" sz="2400" b="0" dirty="0"/>
              <a:t>（补全</a:t>
            </a:r>
            <a:r>
              <a:rPr lang="en-US" altLang="zh-CN" sz="2400" b="0" dirty="0"/>
              <a:t>23</a:t>
            </a:r>
            <a:r>
              <a:rPr lang="zh-CN" altLang="en-US" sz="2400" b="0" dirty="0"/>
              <a:t>位）</a:t>
            </a:r>
            <a:endParaRPr lang="en-US" altLang="zh-CN" sz="2400" b="0" dirty="0"/>
          </a:p>
          <a:p>
            <a:pPr marL="681038" lvl="1" indent="-223838" defTabSz="895350">
              <a:lnSpc>
                <a:spcPct val="85000"/>
              </a:lnSpc>
              <a:tabLst>
                <a:tab pos="914400" algn="l"/>
                <a:tab pos="1828800" algn="l"/>
                <a:tab pos="2400300" algn="l"/>
                <a:tab pos="2971800" algn="l"/>
              </a:tabLst>
            </a:pPr>
            <a:r>
              <a:rPr lang="zh-CN" altLang="en-US" dirty="0"/>
              <a:t>编码：</a:t>
            </a:r>
            <a:endParaRPr lang="en-US" altLang="zh-CN" dirty="0"/>
          </a:p>
          <a:p>
            <a:pPr marL="457200" lvl="1" indent="0" defTabSz="895350">
              <a:lnSpc>
                <a:spcPct val="85000"/>
              </a:lnSpc>
              <a:buNone/>
              <a:tabLst>
                <a:tab pos="914400" algn="l"/>
                <a:tab pos="1828800" algn="l"/>
                <a:tab pos="2400300" algn="l"/>
                <a:tab pos="2971800" algn="l"/>
              </a:tabLst>
            </a:pPr>
            <a:r>
              <a:rPr lang="en-US" altLang="zh-CN" b="0" i="1" dirty="0"/>
              <a:t>  E	</a:t>
            </a:r>
            <a:r>
              <a:rPr lang="en-US" altLang="zh-CN" dirty="0"/>
              <a:t>= 	13 (00001101)</a:t>
            </a:r>
          </a:p>
          <a:p>
            <a:pPr marL="1017588" lvl="2" indent="-222250" defTabSz="895350">
              <a:buNone/>
              <a:tabLst>
                <a:tab pos="914400" algn="l"/>
                <a:tab pos="1828800" algn="l"/>
                <a:tab pos="2400300" algn="l"/>
                <a:tab pos="2971800" algn="l"/>
              </a:tabLst>
            </a:pPr>
            <a:r>
              <a:rPr lang="en-US" altLang="zh-CN" sz="2400" b="0" i="1" dirty="0"/>
              <a:t>Bias</a:t>
            </a:r>
            <a:r>
              <a:rPr lang="en-US" altLang="zh-CN" sz="2400" dirty="0"/>
              <a:t> 	= 	127(01111111)</a:t>
            </a:r>
          </a:p>
          <a:p>
            <a:pPr marL="1017588" lvl="2" indent="-222250" defTabSz="895350">
              <a:buNone/>
              <a:tabLst>
                <a:tab pos="914400" algn="l"/>
                <a:tab pos="1828800" algn="l"/>
                <a:tab pos="2400300" algn="l"/>
                <a:tab pos="2971800" algn="l"/>
              </a:tabLst>
            </a:pPr>
            <a:r>
              <a:rPr lang="en-US" altLang="zh-CN" sz="2400" b="0" i="1" dirty="0"/>
              <a:t>exp</a:t>
            </a:r>
            <a:r>
              <a:rPr lang="en-US" altLang="zh-CN" sz="2400" dirty="0"/>
              <a:t> 	= 	140 =</a:t>
            </a:r>
            <a:r>
              <a:rPr lang="en-US" altLang="zh-CN" sz="2400" b="1" dirty="0">
                <a:latin typeface="Courier New" pitchFamily="49" charset="0"/>
              </a:rPr>
              <a:t>10001100</a:t>
            </a:r>
            <a:r>
              <a:rPr lang="en-US" altLang="zh-CN" sz="2400" b="1" baseline="-25000" dirty="0">
                <a:latin typeface="Courier New" pitchFamily="49" charset="0"/>
              </a:rPr>
              <a:t>2</a:t>
            </a:r>
          </a:p>
          <a:p>
            <a:pPr marL="681038" lvl="1" indent="-223838" defTabSz="895350">
              <a:lnSpc>
                <a:spcPct val="85000"/>
              </a:lnSpc>
              <a:tabLst>
                <a:tab pos="914400" algn="l"/>
                <a:tab pos="1828800" algn="l"/>
                <a:tab pos="2400300" algn="l"/>
                <a:tab pos="2971800" algn="l"/>
              </a:tabLst>
            </a:pPr>
            <a:r>
              <a:rPr lang="zh-CN" altLang="en-US" dirty="0"/>
              <a:t>结果</a:t>
            </a:r>
            <a:r>
              <a:rPr lang="en-US" altLang="zh-CN" dirty="0"/>
              <a:t>:</a:t>
            </a:r>
            <a:br>
              <a:rPr lang="en-US" altLang="zh-CN" sz="1600" dirty="0"/>
            </a:br>
            <a:br>
              <a:rPr lang="en-US" altLang="zh-CN" sz="1600" dirty="0"/>
            </a:br>
            <a:endParaRPr lang="en-US" altLang="zh-CN" dirty="0">
              <a:latin typeface="Courier New" pitchFamily="49" charset="0"/>
            </a:endParaRP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B2742C-4662-42CA-925D-53812A12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9132CA-9AEC-49BF-B332-A4961F3C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EF8C09-224E-46D3-AB94-F670564D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54</a:t>
            </a:fld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AE9401B-B5AE-4373-B047-5029FE769ED3}"/>
              </a:ext>
            </a:extLst>
          </p:cNvPr>
          <p:cNvGrpSpPr/>
          <p:nvPr/>
        </p:nvGrpSpPr>
        <p:grpSpPr>
          <a:xfrm>
            <a:off x="867316" y="5402337"/>
            <a:ext cx="7409368" cy="817265"/>
            <a:chOff x="740794" y="5592118"/>
            <a:chExt cx="7409368" cy="817265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3BD0B7D0-3D51-4D47-901F-4A3BB30EF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439" y="5592118"/>
              <a:ext cx="355600" cy="35560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>
                <a:lnSpc>
                  <a:spcPct val="100000"/>
                </a:lnSpc>
              </a:pPr>
              <a:r>
                <a:rPr lang="en-US" altLang="zh-CN" sz="2400" b="1" dirty="0">
                  <a:latin typeface="Courier New" pitchFamily="49" charset="0"/>
                </a:rPr>
                <a:t>0 </a:t>
              </a:r>
              <a:endParaRPr lang="en-US" sz="2400" b="1" dirty="0">
                <a:latin typeface="Courier New" pitchFamily="49" charset="0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3B7164A9-449C-49BC-A2CF-E122FADF6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134" y="5592118"/>
              <a:ext cx="1779495" cy="355600"/>
            </a:xfrm>
            <a:prstGeom prst="rect">
              <a:avLst/>
            </a:prstGeom>
            <a:solidFill>
              <a:srgbClr val="EFBFB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>
                <a:lnSpc>
                  <a:spcPct val="100000"/>
                </a:lnSpc>
              </a:pPr>
              <a:r>
                <a:rPr lang="en-US" altLang="zh-CN" sz="2400" b="1" dirty="0">
                  <a:latin typeface="Courier New" pitchFamily="49" charset="0"/>
                </a:rPr>
                <a:t>10001100</a:t>
              </a:r>
              <a:endParaRPr lang="en-US" sz="2400" b="1" dirty="0">
                <a:latin typeface="Courier New" pitchFamily="49" charset="0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098422B5-6032-440E-BED9-6A7AA83E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607" y="5592118"/>
              <a:ext cx="5066555" cy="355600"/>
            </a:xfrm>
            <a:prstGeom prst="rect">
              <a:avLst/>
            </a:prstGeom>
            <a:solidFill>
              <a:srgbClr val="CCCC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/>
            <a:lstStyle/>
            <a:p>
              <a:pPr>
                <a:lnSpc>
                  <a:spcPct val="100000"/>
                </a:lnSpc>
              </a:pPr>
              <a:r>
                <a:rPr lang="en-US" altLang="zh-CN" sz="2400" b="1" dirty="0">
                  <a:solidFill>
                    <a:srgbClr val="FF0000"/>
                  </a:solidFill>
                  <a:latin typeface="Courier New" pitchFamily="49" charset="0"/>
                </a:rPr>
                <a:t>1101101101101</a:t>
              </a:r>
              <a:r>
                <a:rPr lang="en-US" altLang="zh-CN" sz="2400" b="1" dirty="0">
                  <a:latin typeface="Courier New" pitchFamily="49" charset="0"/>
                </a:rPr>
                <a:t>0000000000</a:t>
              </a:r>
              <a:endParaRPr lang="en-US" sz="2400" b="1" dirty="0">
                <a:latin typeface="Courier New" pitchFamily="49" charset="0"/>
              </a:endParaRPr>
            </a:p>
          </p:txBody>
        </p:sp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EC535A89-F065-4C01-9B0D-4DFDC21D7F60}"/>
                </a:ext>
              </a:extLst>
            </p:cNvPr>
            <p:cNvSpPr txBox="1"/>
            <p:nvPr/>
          </p:nvSpPr>
          <p:spPr>
            <a:xfrm>
              <a:off x="740794" y="5947718"/>
              <a:ext cx="3693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itchFamily="49" charset="0"/>
                  <a:cs typeface="Courier New" pitchFamily="49" charset="0"/>
                </a:rPr>
                <a:t>s</a:t>
              </a: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49F1DFF1-ABD1-4CD3-89B3-2289FF55AD03}"/>
                </a:ext>
              </a:extLst>
            </p:cNvPr>
            <p:cNvSpPr txBox="1"/>
            <p:nvPr/>
          </p:nvSpPr>
          <p:spPr>
            <a:xfrm>
              <a:off x="1679140" y="5947718"/>
              <a:ext cx="738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itchFamily="49" charset="0"/>
                  <a:cs typeface="Courier New" pitchFamily="49" charset="0"/>
                </a:rPr>
                <a:t>exp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695D2795-6260-4213-AFD5-9153E4AC1AE1}"/>
                </a:ext>
              </a:extLst>
            </p:cNvPr>
            <p:cNvSpPr txBox="1"/>
            <p:nvPr/>
          </p:nvSpPr>
          <p:spPr>
            <a:xfrm>
              <a:off x="4923621" y="5947718"/>
              <a:ext cx="923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itchFamily="49" charset="0"/>
                  <a:cs typeface="Courier New" pitchFamily="49" charset="0"/>
                </a:rPr>
                <a:t>frac</a:t>
              </a:r>
              <a:endParaRPr lang="en-US" sz="24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7" name="Rectangle 10">
            <a:extLst>
              <a:ext uri="{FF2B5EF4-FFF2-40B4-BE49-F238E27FC236}">
                <a16:creationId xmlns:a16="http://schemas.microsoft.com/office/drawing/2014/main" id="{457E19D2-A055-5951-1364-443B34AEEC12}"/>
              </a:ext>
            </a:extLst>
          </p:cNvPr>
          <p:cNvSpPr/>
          <p:nvPr/>
        </p:nvSpPr>
        <p:spPr>
          <a:xfrm>
            <a:off x="6571288" y="1203334"/>
            <a:ext cx="2132765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v = (–1)</a:t>
            </a:r>
            <a:r>
              <a:rPr lang="en-US" sz="2400" baseline="32000" dirty="0"/>
              <a:t>s</a:t>
            </a:r>
            <a:r>
              <a:rPr lang="en-US" sz="2400" dirty="0"/>
              <a:t> </a:t>
            </a:r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M</a:t>
            </a:r>
            <a:r>
              <a:rPr lang="en-US" sz="2400" dirty="0"/>
              <a:t> 2</a:t>
            </a:r>
            <a:r>
              <a:rPr lang="en-US" sz="2400" baseline="320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E</a:t>
            </a:r>
          </a:p>
          <a:p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E</a:t>
            </a:r>
            <a:r>
              <a:rPr lang="en-US" sz="2400" dirty="0"/>
              <a:t>  =  </a:t>
            </a:r>
            <a:r>
              <a:rPr lang="en-US" sz="2400" dirty="0" err="1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Exp</a:t>
            </a:r>
            <a:r>
              <a:rPr lang="en-US" sz="2400" dirty="0"/>
              <a:t> – </a:t>
            </a:r>
            <a:r>
              <a:rPr lang="en-US" sz="2400" dirty="0"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Bias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91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92AE82-AE98-461A-BF8F-9704AA7C6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）非规格化数字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当阶码字段的二进制位全为</a:t>
            </a:r>
            <a:r>
              <a:rPr lang="en-US" altLang="zh-CN" dirty="0"/>
              <a:t>0</a:t>
            </a:r>
            <a:r>
              <a:rPr lang="zh-CN" altLang="en-US" dirty="0"/>
              <a:t>时，所表示的是非规格化的值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用途：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提供了一种表示数值 </a:t>
            </a:r>
            <a:r>
              <a:rPr lang="en-US" altLang="zh-CN" dirty="0"/>
              <a:t>0 </a:t>
            </a:r>
            <a:r>
              <a:rPr lang="zh-CN" altLang="en-US" dirty="0"/>
              <a:t>的方法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表示那些非常接近于 </a:t>
            </a:r>
            <a:r>
              <a:rPr lang="en-US" altLang="zh-CN" dirty="0"/>
              <a:t>0.0 </a:t>
            </a:r>
            <a:r>
              <a:rPr lang="zh-CN" altLang="en-US" dirty="0"/>
              <a:t>的数，此方案被称为逐渐下溢（</a:t>
            </a:r>
            <a:r>
              <a:rPr lang="en-US" altLang="zh-CN" dirty="0"/>
              <a:t>Gradual Underflow</a:t>
            </a:r>
            <a:r>
              <a:rPr lang="zh-CN" altLang="en-US" dirty="0"/>
              <a:t>）。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818D78-4727-4ABE-B051-A88B6247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214988-5CC5-4378-8494-4622A2B2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D9DA97-2FEC-4A4A-8C0F-F27BC7FC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393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EB290B4-F437-4768-B55C-59DA8B94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无穷大：阶码字段全为</a:t>
            </a:r>
            <a:r>
              <a:rPr lang="en-US" altLang="zh-CN" dirty="0"/>
              <a:t>1</a:t>
            </a:r>
            <a:r>
              <a:rPr lang="zh-CN" altLang="en-US" dirty="0"/>
              <a:t>，且小数字段全为</a:t>
            </a:r>
            <a:r>
              <a:rPr lang="en-US" altLang="zh-CN" dirty="0"/>
              <a:t>0</a:t>
            </a:r>
            <a:r>
              <a:rPr lang="zh-CN" altLang="en-US" dirty="0"/>
              <a:t>时，表示无穷大的数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正无穷大：符号位</a:t>
            </a:r>
            <a:r>
              <a:rPr lang="en-US" altLang="zh-CN" dirty="0"/>
              <a:t>s</a:t>
            </a:r>
            <a:r>
              <a:rPr lang="zh-CN" altLang="en-US" dirty="0"/>
              <a:t>等于</a:t>
            </a:r>
            <a:r>
              <a:rPr lang="en-US" altLang="zh-CN" dirty="0"/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负无穷大：符号位</a:t>
            </a:r>
            <a:r>
              <a:rPr lang="en-US" altLang="zh-CN" dirty="0"/>
              <a:t>s</a:t>
            </a:r>
            <a:r>
              <a:rPr lang="zh-CN" altLang="en-US" dirty="0"/>
              <a:t>等于</a:t>
            </a:r>
            <a:r>
              <a:rPr lang="en-US" altLang="zh-CN" dirty="0"/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NaN</a:t>
            </a:r>
            <a:r>
              <a:rPr lang="zh-CN" altLang="en-US" dirty="0"/>
              <a:t>（非数值）：</a:t>
            </a:r>
            <a:r>
              <a:rPr lang="en-US" altLang="zh-CN" dirty="0"/>
              <a:t>frac</a:t>
            </a:r>
            <a:r>
              <a:rPr lang="zh-CN" altLang="en-US" dirty="0"/>
              <a:t>（小数域）非零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95F468-1C1C-467D-BF8C-76AF2C41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3726A5-C8FE-496F-B663-C524C26D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446247-7D11-49B3-A9D1-A7D52E65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387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2295B55-1F54-4AF8-A29F-F37681EC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、数字示例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40ED02-230D-4DEC-A8D5-D5FEDA50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2CD54C-306E-4C0D-947B-BCA55366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6820E1-3CE1-40A5-966B-D1C174B1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B1E6E4-3805-4677-9F8C-D0B15253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676400"/>
            <a:ext cx="77533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82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320A36-8D9D-4F3A-934C-D7CE33A5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EEC2AF-87CD-4EEC-8C35-CFB94BB4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D47415-C6F1-4CEE-8032-AA862C01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F1B6DF-D775-4A6A-9A45-3B0BDF4A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46" y="508959"/>
            <a:ext cx="7622508" cy="54642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94A9BE-E250-499E-9DA1-BCE7A4785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3" y="5995293"/>
            <a:ext cx="7400654" cy="3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47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D2ECA8F-D4D5-4782-BDCB-0B8089DD1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60" y="396859"/>
            <a:ext cx="7886700" cy="1325563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DF2846-EC3A-406A-A7A2-46A54E4F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241F72-8B94-4074-B72B-57837FE9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10A862-2C81-47DC-BDAC-DE36CF28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E34E35-6AE8-4319-ACD3-E86A3CF6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2486"/>
            <a:ext cx="7366959" cy="12655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18B6E2-11FA-42A8-8F82-32466FF25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16" y="2678009"/>
            <a:ext cx="5313692" cy="34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42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4D2E6C-F2FD-4492-98B8-AB9D2264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394" y="4374003"/>
            <a:ext cx="3544556" cy="1881189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A497D3-084E-443E-9ACC-540ECE3D4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063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数值系统的历史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400" dirty="0">
                <a:effectLst/>
              </a:rPr>
              <a:t>香农于</a:t>
            </a:r>
            <a:r>
              <a:rPr lang="en-US" altLang="zh-CN" sz="2400" dirty="0">
                <a:effectLst/>
              </a:rPr>
              <a:t>1938</a:t>
            </a:r>
            <a:r>
              <a:rPr lang="zh-CN" altLang="en-US" sz="2400" dirty="0">
                <a:effectLst/>
              </a:rPr>
              <a:t>年在</a:t>
            </a:r>
            <a:r>
              <a:rPr lang="en-US" altLang="zh-CN" sz="2400" dirty="0">
                <a:effectLst/>
              </a:rPr>
              <a:t>MIT</a:t>
            </a:r>
            <a:r>
              <a:rPr lang="zh-CN" altLang="en-US" sz="2400" dirty="0">
                <a:effectLst/>
              </a:rPr>
              <a:t>发表了硕士</a:t>
            </a:r>
            <a:r>
              <a:rPr lang="en-US" altLang="zh-CN" sz="2400" dirty="0">
                <a:effectLst/>
              </a:rPr>
              <a:t>《</a:t>
            </a:r>
            <a:r>
              <a:rPr lang="zh-CN" altLang="en-US" sz="2400" dirty="0">
                <a:effectLst/>
              </a:rPr>
              <a:t>继电器与开关电路的符号分析</a:t>
            </a:r>
            <a:r>
              <a:rPr lang="en-US" altLang="zh-CN" sz="2400" dirty="0">
                <a:effectLst/>
              </a:rPr>
              <a:t>》</a:t>
            </a:r>
            <a:r>
              <a:rPr lang="zh-CN" altLang="en-US" sz="2400" dirty="0">
                <a:effectLst/>
              </a:rPr>
              <a:t>，指明了可以使用继电器模拟二进制和布尔代数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altLang="zh-CN" sz="24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effectLst/>
              </a:rPr>
              <a:t>1948</a:t>
            </a:r>
            <a:r>
              <a:rPr lang="zh-CN" altLang="en-US" sz="2400" dirty="0">
                <a:effectLst/>
              </a:rPr>
              <a:t>年香农再次发表了划时代的论文</a:t>
            </a:r>
            <a:r>
              <a:rPr lang="en-US" altLang="zh-CN" sz="2400" dirty="0">
                <a:effectLst/>
              </a:rPr>
              <a:t>《</a:t>
            </a:r>
            <a:r>
              <a:rPr lang="zh-CN" altLang="en-US" sz="2400" dirty="0">
                <a:effectLst/>
              </a:rPr>
              <a:t>通信的数学原理</a:t>
            </a:r>
            <a:r>
              <a:rPr lang="en-US" altLang="zh-CN" sz="2400" dirty="0">
                <a:effectLst/>
              </a:rPr>
              <a:t>》</a:t>
            </a:r>
            <a:r>
              <a:rPr lang="zh-CN" altLang="en-US" sz="2400" dirty="0">
                <a:effectLst/>
              </a:rPr>
              <a:t>，证明了香农定理，是现代信息论的基础</a:t>
            </a:r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81C9DC-AB30-492C-9ED2-8FA8F2A8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EECC7-A506-421E-8789-7126DF73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FDDA01-6B33-4001-B408-7658D985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190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71C337-8933-4A7B-8292-C01B9262C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AB3E90-CECD-44A8-BB58-6AA211EA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EEBE22-C2AF-458E-8EF8-DA3E369B8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B388D9-F123-49DC-AB64-3E3F4456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9D8F5F-1579-4737-8286-C902C8CF6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612"/>
            <a:ext cx="9144000" cy="23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7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2A9B9A-903A-439D-BD05-56571157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06" y="971609"/>
            <a:ext cx="7886700" cy="4911605"/>
          </a:xfrm>
        </p:spPr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、舍入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浮点数的表数精度和范围收到其表示方法的制约，在很多情况之下需要对计算结果进行近似的操作。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IEEE754</a:t>
            </a:r>
            <a:r>
              <a:rPr lang="zh-CN" altLang="en-US" dirty="0"/>
              <a:t>规定了四种舍入的方式来找到最接近的匹配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向零舍入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向上舍入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向下舍入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向偶数舍入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CB1B7A-88C7-4C8C-9F82-7276011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312067-562C-42DD-A87A-377B8315F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DE2D3C-554A-4753-8D6E-44D823BA8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219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EE9731-EB83-4B35-BC1F-192B4E0E4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06" y="971609"/>
            <a:ext cx="7886700" cy="331024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）向零舍入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/>
              <a:t>正数进行向下舍入，把负数进行向上舍入。将这种舍入规则映射到数轴上，可以发现舍入是朝向零的方向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）向上舍入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/>
              <a:t>朝向大的方向进行舍入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）向下舍入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dirty="0"/>
              <a:t>朝向小的方向进行舍入</a:t>
            </a:r>
            <a:endParaRPr lang="en-US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9CBC48-4EA8-45A3-9BD4-04139DBC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C88A78-C481-4B11-A12D-F3A56499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A1087B-1830-4212-B526-FC985FED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214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6C7934B-F4FC-477D-817A-9DED87FC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）向偶数舍入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向最接近的值进行舍入，当遇到两个可能结果的中间数值时，要遵循最低有效数字是偶数的规则，因此</a:t>
            </a:r>
            <a:r>
              <a:rPr lang="en-US" altLang="zh-CN" dirty="0"/>
              <a:t>1.5</a:t>
            </a:r>
            <a:r>
              <a:rPr lang="zh-CN" altLang="en-US" dirty="0"/>
              <a:t>的舍入结果究竟是</a:t>
            </a:r>
            <a:r>
              <a:rPr lang="en-US" altLang="zh-CN" dirty="0"/>
              <a:t>1</a:t>
            </a:r>
            <a:r>
              <a:rPr lang="zh-CN" altLang="en-US" dirty="0"/>
              <a:t>还是</a:t>
            </a:r>
            <a:r>
              <a:rPr lang="en-US" altLang="zh-CN" dirty="0"/>
              <a:t>2</a:t>
            </a:r>
            <a:r>
              <a:rPr lang="zh-CN" altLang="en-US" dirty="0"/>
              <a:t>，取决于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2</a:t>
            </a:r>
            <a:r>
              <a:rPr lang="zh-CN" altLang="en-US" dirty="0"/>
              <a:t>哪个数是偶数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38E843-CCCC-4214-84F9-2E35FC32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19E78A-4C9B-459C-B40F-63ED7FB0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895A07-DAC9-4943-B586-468A83817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B63ACC-8F6B-4852-8E7D-647EF2AF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31" y="3660835"/>
            <a:ext cx="64960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69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188FC39-C4A3-4089-9FEB-A86FFC90E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二进制的向偶数舍入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43FEC2-6954-4722-BF14-D3EF8D67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092D40-387A-49B1-A461-B708DDAC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57F0B6-3EA7-4640-BF2C-3B7D96A4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D2F897-5123-48CC-AA8F-B7F883CA35B4}"/>
              </a:ext>
            </a:extLst>
          </p:cNvPr>
          <p:cNvSpPr txBox="1"/>
          <p:nvPr/>
        </p:nvSpPr>
        <p:spPr>
          <a:xfrm>
            <a:off x="516506" y="1793845"/>
            <a:ext cx="75578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2450" lvl="1">
              <a:buNone/>
              <a:tabLst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</a:tabLst>
            </a:pPr>
            <a:r>
              <a:rPr lang="en-US" altLang="zh-CN" dirty="0"/>
              <a:t>Value	Binary	Rounded	Action	Rounded Value</a:t>
            </a:r>
          </a:p>
          <a:p>
            <a:pPr marL="552450" lvl="1">
              <a:buNone/>
              <a:tabLst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</a:tabLst>
            </a:pPr>
            <a:r>
              <a:rPr lang="en-US" altLang="zh-CN" dirty="0"/>
              <a:t>2 3/32	10.00</a:t>
            </a:r>
            <a:r>
              <a:rPr lang="en-US" altLang="zh-CN" dirty="0">
                <a:solidFill>
                  <a:srgbClr val="980002"/>
                </a:solidFill>
              </a:rPr>
              <a:t>011</a:t>
            </a:r>
            <a:r>
              <a:rPr lang="en-US" altLang="zh-CN" baseline="-6000" dirty="0"/>
              <a:t>2</a:t>
            </a:r>
            <a:r>
              <a:rPr lang="en-US" altLang="zh-CN" dirty="0"/>
              <a:t>	10.00</a:t>
            </a:r>
            <a:r>
              <a:rPr lang="en-US" altLang="zh-CN" baseline="-6000" dirty="0"/>
              <a:t>2</a:t>
            </a:r>
            <a:r>
              <a:rPr lang="en-US" altLang="zh-CN" dirty="0"/>
              <a:t>	(&lt;1/2—down)	2</a:t>
            </a:r>
          </a:p>
          <a:p>
            <a:pPr marL="552450" lvl="1">
              <a:buNone/>
              <a:tabLst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</a:tabLst>
            </a:pPr>
            <a:r>
              <a:rPr lang="en-US" altLang="zh-CN" dirty="0"/>
              <a:t>2 3/16	10.00</a:t>
            </a:r>
            <a:r>
              <a:rPr lang="en-US" altLang="zh-CN" dirty="0">
                <a:solidFill>
                  <a:srgbClr val="980002"/>
                </a:solidFill>
              </a:rPr>
              <a:t>110</a:t>
            </a:r>
            <a:r>
              <a:rPr lang="en-US" altLang="zh-CN" baseline="-6000" dirty="0"/>
              <a:t>2</a:t>
            </a:r>
            <a:r>
              <a:rPr lang="en-US" altLang="zh-CN" dirty="0"/>
              <a:t>	10.01</a:t>
            </a:r>
            <a:r>
              <a:rPr lang="en-US" altLang="zh-CN" baseline="-6000" dirty="0"/>
              <a:t>2</a:t>
            </a:r>
            <a:r>
              <a:rPr lang="en-US" altLang="zh-CN" dirty="0"/>
              <a:t>	(&gt;1/2—up)	2 1/4</a:t>
            </a:r>
          </a:p>
          <a:p>
            <a:pPr marL="552450" lvl="1">
              <a:buNone/>
              <a:tabLst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</a:tabLst>
            </a:pPr>
            <a:r>
              <a:rPr lang="en-US" altLang="zh-CN" dirty="0"/>
              <a:t>2 7/8	10.11</a:t>
            </a:r>
            <a:r>
              <a:rPr lang="en-US" altLang="zh-CN" dirty="0">
                <a:solidFill>
                  <a:srgbClr val="980002"/>
                </a:solidFill>
              </a:rPr>
              <a:t>100</a:t>
            </a:r>
            <a:r>
              <a:rPr lang="en-US" altLang="zh-CN" baseline="-6000" dirty="0"/>
              <a:t>2</a:t>
            </a:r>
            <a:r>
              <a:rPr lang="en-US" altLang="zh-CN" dirty="0"/>
              <a:t>	11.00</a:t>
            </a:r>
            <a:r>
              <a:rPr lang="en-US" altLang="zh-CN" baseline="-6000" dirty="0"/>
              <a:t>2</a:t>
            </a:r>
            <a:r>
              <a:rPr lang="en-US" altLang="zh-CN" dirty="0"/>
              <a:t>	(  1/2—up)	3</a:t>
            </a:r>
          </a:p>
          <a:p>
            <a:pPr marL="552450" lvl="1">
              <a:buNone/>
              <a:tabLst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  <a:tab pos="1682750" algn="l"/>
                <a:tab pos="3238500" algn="l"/>
                <a:tab pos="4700588" algn="l"/>
                <a:tab pos="6621463" algn="l"/>
              </a:tabLst>
            </a:pPr>
            <a:r>
              <a:rPr lang="en-US" altLang="zh-CN" dirty="0"/>
              <a:t>2 5/8	10.10</a:t>
            </a:r>
            <a:r>
              <a:rPr lang="en-US" altLang="zh-CN" dirty="0">
                <a:solidFill>
                  <a:srgbClr val="980002"/>
                </a:solidFill>
              </a:rPr>
              <a:t>100</a:t>
            </a:r>
            <a:r>
              <a:rPr lang="en-US" altLang="zh-CN" baseline="-6000" dirty="0"/>
              <a:t>2</a:t>
            </a:r>
            <a:r>
              <a:rPr lang="en-US" altLang="zh-CN" dirty="0"/>
              <a:t>	10.10</a:t>
            </a:r>
            <a:r>
              <a:rPr lang="en-US" altLang="zh-CN" baseline="-6000" dirty="0"/>
              <a:t>2</a:t>
            </a:r>
            <a:r>
              <a:rPr lang="en-US" altLang="zh-CN" dirty="0"/>
              <a:t>	(  1/2—down)	2 1/2</a:t>
            </a:r>
          </a:p>
        </p:txBody>
      </p:sp>
    </p:spTree>
    <p:extLst>
      <p:ext uri="{BB962C8B-B14F-4D97-AF65-F5344CB8AC3E}">
        <p14:creationId xmlns:p14="http://schemas.microsoft.com/office/powerpoint/2010/main" val="3503163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A8E240C-2178-4C84-8493-B4E7641E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69FC9D-1722-44F8-8A81-3432208B8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928213-ECE0-40A6-96D6-04773F76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89525E-15B6-436D-A284-BF8270C5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B2E25D-1E18-4D69-B04D-E1F0C318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66" y="1362524"/>
            <a:ext cx="6367912" cy="27060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39730A-D1B9-4D64-9383-3BB60BA82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22" y="4068535"/>
            <a:ext cx="4831511" cy="21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10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C1B70A-D709-4145-AECD-8188EFD6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、浮点数运算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IEEE</a:t>
            </a:r>
            <a:r>
              <a:rPr lang="zh-CN" altLang="en-US" dirty="0"/>
              <a:t>标准中浮点数被看作实数进行运算，但是因为浮点数只能近似地表示实数，在运算的过程中会产生溢出，因此浮点数的运算不完全符合算术运算的规则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51AB54-227A-4364-8EBF-60ABAC259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AE84BF-2298-4114-8A9A-A298BD58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41147A-52B0-4A97-ADE0-4D45D9F8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560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8DF1251-2CFF-4EE4-BD4B-58E246F6A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Courier New"/>
              </a:rPr>
              <a:t>示例一：</a:t>
            </a:r>
            <a:r>
              <a:rPr lang="en-US" altLang="zh-CN" sz="2400" dirty="0">
                <a:cs typeface="Courier New"/>
              </a:rPr>
              <a:t>(3.14+1e10)-1e10 = 0</a:t>
            </a:r>
          </a:p>
          <a:p>
            <a:pPr marL="0" indent="0">
              <a:buNone/>
            </a:pPr>
            <a:r>
              <a:rPr lang="en-US" altLang="zh-CN" sz="2400" dirty="0">
                <a:cs typeface="Courier New"/>
              </a:rPr>
              <a:t>           3.14+(1e10-1e10) = 3.14</a:t>
            </a:r>
          </a:p>
          <a:p>
            <a:r>
              <a:rPr lang="zh-CN" altLang="en-US" sz="2400" dirty="0">
                <a:cs typeface="Courier New"/>
              </a:rPr>
              <a:t>示例二：</a:t>
            </a:r>
            <a:r>
              <a:rPr lang="en-US" altLang="zh-CN" sz="2000" dirty="0">
                <a:latin typeface="Courier New"/>
              </a:rPr>
              <a:t> </a:t>
            </a:r>
            <a:r>
              <a:rPr lang="en-US" altLang="zh-CN" sz="2400" dirty="0">
                <a:cs typeface="Courier New"/>
              </a:rPr>
              <a:t>(1e20*1e20)*1e-20= inf</a:t>
            </a:r>
          </a:p>
          <a:p>
            <a:pPr marL="0" indent="0">
              <a:buNone/>
            </a:pPr>
            <a:r>
              <a:rPr lang="en-US" altLang="zh-CN" sz="2400" dirty="0">
                <a:cs typeface="Courier New"/>
              </a:rPr>
              <a:t>            1e20*(1e20*1e-20)= 1e20</a:t>
            </a:r>
          </a:p>
          <a:p>
            <a:r>
              <a:rPr lang="zh-CN" altLang="en-US" sz="2400" dirty="0">
                <a:cs typeface="Courier New"/>
              </a:rPr>
              <a:t>示例三：  </a:t>
            </a:r>
            <a:r>
              <a:rPr lang="en-US" altLang="zh-CN" sz="2400" dirty="0">
                <a:cs typeface="Courier New"/>
              </a:rPr>
              <a:t>1e20*(1e20-1e20)= 0.0</a:t>
            </a:r>
          </a:p>
          <a:p>
            <a:pPr marL="0" indent="0">
              <a:buNone/>
            </a:pPr>
            <a:r>
              <a:rPr lang="en-US" altLang="zh-CN" sz="2400" dirty="0">
                <a:cs typeface="Courier New"/>
              </a:rPr>
              <a:t>            1e20*1e20 – 1e20*1e20 = </a:t>
            </a:r>
            <a:r>
              <a:rPr lang="en-US" altLang="zh-CN" sz="2400" dirty="0" err="1">
                <a:cs typeface="Courier New"/>
              </a:rPr>
              <a:t>NaN</a:t>
            </a:r>
            <a:endParaRPr lang="en-US" altLang="zh-CN" sz="2400" dirty="0">
              <a:cs typeface="Courier New"/>
            </a:endParaRPr>
          </a:p>
          <a:p>
            <a:r>
              <a:rPr lang="zh-CN" altLang="en-US" sz="2400" dirty="0">
                <a:solidFill>
                  <a:srgbClr val="FF0000"/>
                </a:solidFill>
                <a:cs typeface="Courier New"/>
              </a:rPr>
              <a:t>浮点数运算不符合结合性和分配性</a:t>
            </a:r>
            <a:endParaRPr lang="en-US" altLang="zh-CN" sz="2400" dirty="0">
              <a:solidFill>
                <a:srgbClr val="FF0000"/>
              </a:solidFill>
              <a:cs typeface="Courier New"/>
            </a:endParaRPr>
          </a:p>
          <a:p>
            <a:endParaRPr lang="en-US" altLang="zh-CN" sz="2400" dirty="0">
              <a:cs typeface="Courier New"/>
            </a:endParaRP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E4F5F9-1119-4B38-B8A5-147495258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CAC583-930A-470E-B7F9-9567C6846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32CB5F-CCBE-4466-8C6D-490E4DA0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397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430679F-6C83-47C2-BA1A-07790506C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06" y="971610"/>
            <a:ext cx="7886700" cy="5187650"/>
          </a:xfrm>
        </p:spPr>
        <p:txBody>
          <a:bodyPr>
            <a:norm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语言中的浮点数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提供了两种不同的浮点数据类型：单精度</a:t>
            </a:r>
            <a:r>
              <a:rPr lang="en-US" altLang="zh-CN" dirty="0"/>
              <a:t>float</a:t>
            </a:r>
            <a:r>
              <a:rPr lang="zh-CN" altLang="en-US" dirty="0"/>
              <a:t>类型和双精度</a:t>
            </a:r>
            <a:r>
              <a:rPr lang="en-US" altLang="zh-CN" dirty="0"/>
              <a:t>double</a:t>
            </a:r>
            <a:r>
              <a:rPr lang="zh-CN" altLang="en-US" dirty="0"/>
              <a:t>类型。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当</a:t>
            </a:r>
            <a:r>
              <a:rPr lang="en-US" altLang="zh-CN" dirty="0"/>
              <a:t>int</a:t>
            </a:r>
            <a:r>
              <a:rPr lang="zh-CN" altLang="en-US" dirty="0"/>
              <a:t>类型转换成</a:t>
            </a:r>
            <a:r>
              <a:rPr lang="en-US" altLang="zh-CN" dirty="0"/>
              <a:t>float</a:t>
            </a:r>
            <a:r>
              <a:rPr lang="zh-CN" altLang="en-US" dirty="0"/>
              <a:t>类型时，数字不会发生溢出，但是可能会被舍入。这是由于单精度浮点数的小数字段是</a:t>
            </a:r>
            <a:r>
              <a:rPr lang="en-US" altLang="zh-CN" dirty="0"/>
              <a:t>23</a:t>
            </a:r>
            <a:r>
              <a:rPr lang="zh-CN" altLang="en-US" dirty="0"/>
              <a:t>位，可能会出现无法保留精度的情况。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当</a:t>
            </a:r>
            <a:r>
              <a:rPr lang="en-US" altLang="zh-CN" dirty="0"/>
              <a:t>int</a:t>
            </a:r>
            <a:r>
              <a:rPr lang="zh-CN" altLang="en-US" dirty="0"/>
              <a:t>类型或者</a:t>
            </a:r>
            <a:r>
              <a:rPr lang="en-US" altLang="zh-CN" dirty="0"/>
              <a:t>float</a:t>
            </a:r>
            <a:r>
              <a:rPr lang="zh-CN" altLang="en-US" dirty="0"/>
              <a:t>类型转换成</a:t>
            </a:r>
            <a:r>
              <a:rPr lang="en-US" altLang="zh-CN" dirty="0"/>
              <a:t>double</a:t>
            </a:r>
            <a:r>
              <a:rPr lang="zh-CN" altLang="en-US" dirty="0"/>
              <a:t>类型时，由于</a:t>
            </a:r>
            <a:r>
              <a:rPr lang="en-US" altLang="zh-CN" dirty="0"/>
              <a:t>double</a:t>
            </a:r>
            <a:r>
              <a:rPr lang="zh-CN" altLang="en-US" dirty="0"/>
              <a:t>类型具有更大的范围，所以可以保留精确的数值。  </a:t>
            </a:r>
            <a:endParaRPr lang="en-US" alt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BA4348-1ACB-47DF-920A-885E7698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E8BFD8-5885-4BA6-8D64-5C13273F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BB2619-6488-440F-A556-A0A9311D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076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26AB9C9-7FF3-4A79-BE5D-07AD0A9E7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US" altLang="zh-CN" dirty="0"/>
              <a:t>double</a:t>
            </a:r>
            <a:r>
              <a:rPr lang="zh-CN" altLang="en-US" dirty="0"/>
              <a:t>类型转换成</a:t>
            </a:r>
            <a:r>
              <a:rPr lang="en-US" altLang="zh-CN" dirty="0"/>
              <a:t>float</a:t>
            </a:r>
            <a:r>
              <a:rPr lang="zh-CN" altLang="en-US" dirty="0"/>
              <a:t>类型，由于</a:t>
            </a:r>
            <a:r>
              <a:rPr lang="en-US" altLang="zh-CN" dirty="0"/>
              <a:t>float</a:t>
            </a:r>
            <a:r>
              <a:rPr lang="zh-CN" altLang="en-US" dirty="0"/>
              <a:t>类型所表示数值的范围更小，所以可能会发生溢出。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float</a:t>
            </a:r>
            <a:r>
              <a:rPr lang="zh-CN" altLang="en-US" dirty="0"/>
              <a:t>类型的精度相对于</a:t>
            </a:r>
            <a:r>
              <a:rPr lang="en-US" altLang="zh-CN" dirty="0"/>
              <a:t>double</a:t>
            </a:r>
            <a:r>
              <a:rPr lang="zh-CN" altLang="en-US" dirty="0"/>
              <a:t>较小，转换后还可能被舍入。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将</a:t>
            </a:r>
            <a:r>
              <a:rPr lang="en-US" altLang="zh-CN" dirty="0"/>
              <a:t>float</a:t>
            </a:r>
            <a:r>
              <a:rPr lang="zh-CN" altLang="en-US" dirty="0"/>
              <a:t>类型或者</a:t>
            </a:r>
            <a:r>
              <a:rPr lang="en-US" altLang="zh-CN" dirty="0"/>
              <a:t>double</a:t>
            </a:r>
            <a:r>
              <a:rPr lang="zh-CN" altLang="en-US" dirty="0"/>
              <a:t>类型的浮点数转换成</a:t>
            </a:r>
            <a:r>
              <a:rPr lang="en-US" altLang="zh-CN" dirty="0"/>
              <a:t>int</a:t>
            </a:r>
            <a:r>
              <a:rPr lang="zh-CN" altLang="en-US" dirty="0"/>
              <a:t>类型，一种可能的情况是值会向零舍入，例如</a:t>
            </a:r>
            <a:r>
              <a:rPr lang="en-US" altLang="zh-CN" dirty="0"/>
              <a:t>1.9</a:t>
            </a:r>
            <a:r>
              <a:rPr lang="zh-CN" altLang="en-US" dirty="0"/>
              <a:t>将被转换成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-1.9</a:t>
            </a:r>
            <a:r>
              <a:rPr lang="zh-CN" altLang="en-US" dirty="0"/>
              <a:t>将被转换成</a:t>
            </a:r>
            <a:r>
              <a:rPr lang="en-US" altLang="zh-CN" dirty="0"/>
              <a:t>-1</a:t>
            </a:r>
            <a:r>
              <a:rPr lang="zh-CN" altLang="en-US" dirty="0"/>
              <a:t>；另外一种可能的情况是发生溢出。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1317DE-F807-4016-A029-20F03546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D5D19D-D23E-49B1-A6A8-57B1A603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CAA2E4-441B-4FA6-A054-6EEE735B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3A29B-B1CE-4ECD-B7B5-EEC3FFB1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一、指令中的信息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B4679-63DA-4C78-ABE7-760E15FF6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2327"/>
            <a:ext cx="9007056" cy="4678692"/>
          </a:xfrm>
        </p:spPr>
        <p:txBody>
          <a:bodyPr>
            <a:normAutofit/>
          </a:bodyPr>
          <a:lstStyle/>
          <a:p>
            <a:r>
              <a:rPr lang="zh-CN" altLang="en-US" dirty="0"/>
              <a:t>指令格式：操作码</a:t>
            </a:r>
            <a:r>
              <a:rPr lang="en-US" altLang="zh-CN" dirty="0"/>
              <a:t>+</a:t>
            </a:r>
            <a:r>
              <a:rPr lang="zh-CN" altLang="en-US" dirty="0"/>
              <a:t>操作数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操作数类型：</a:t>
            </a:r>
            <a:endParaRPr lang="en-US" altLang="zh-CN" dirty="0"/>
          </a:p>
          <a:p>
            <a:pPr lvl="1"/>
            <a:r>
              <a:rPr lang="zh-CN" altLang="en-US" dirty="0"/>
              <a:t>数值型</a:t>
            </a:r>
            <a:r>
              <a:rPr lang="en-US" altLang="zh-CN" dirty="0"/>
              <a:t>: </a:t>
            </a:r>
            <a:r>
              <a:rPr lang="zh-CN" altLang="en-US" dirty="0"/>
              <a:t>无符号整数、符号整数、浮点数、字符。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各类型可有</a:t>
            </a:r>
            <a:r>
              <a:rPr lang="en-US" altLang="zh-CN" dirty="0"/>
              <a:t>8</a:t>
            </a:r>
            <a:r>
              <a:rPr lang="zh-CN" altLang="en-US" dirty="0"/>
              <a:t>位、</a:t>
            </a:r>
            <a:r>
              <a:rPr lang="en-US" altLang="zh-CN" dirty="0"/>
              <a:t>16</a:t>
            </a:r>
            <a:r>
              <a:rPr lang="zh-CN" altLang="en-US" dirty="0"/>
              <a:t>位、</a:t>
            </a:r>
            <a:r>
              <a:rPr lang="en-US" altLang="zh-CN" dirty="0"/>
              <a:t>32</a:t>
            </a:r>
            <a:r>
              <a:rPr lang="zh-CN" altLang="en-US" dirty="0"/>
              <a:t>位、</a:t>
            </a:r>
            <a:r>
              <a:rPr lang="en-US" altLang="zh-CN" dirty="0"/>
              <a:t>64</a:t>
            </a:r>
            <a:r>
              <a:rPr lang="zh-CN" altLang="en-US" dirty="0"/>
              <a:t>位等大小。</a:t>
            </a:r>
            <a:endParaRPr lang="en-US" altLang="zh-CN" dirty="0"/>
          </a:p>
          <a:p>
            <a:pPr lvl="1"/>
            <a:r>
              <a:rPr lang="zh-CN" altLang="en-US" dirty="0"/>
              <a:t>其他型</a:t>
            </a:r>
            <a:r>
              <a:rPr lang="en-US" altLang="zh-CN" dirty="0"/>
              <a:t>: </a:t>
            </a:r>
            <a:r>
              <a:rPr lang="zh-CN" altLang="en-US" dirty="0"/>
              <a:t>堆栈、字符串、向量</a:t>
            </a:r>
            <a:r>
              <a:rPr lang="en-US" altLang="zh-CN" dirty="0"/>
              <a:t>…</a:t>
            </a:r>
          </a:p>
          <a:p>
            <a:r>
              <a:rPr lang="zh-CN" altLang="en-US" dirty="0"/>
              <a:t>类型确定方法：指令操作码确定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F10F20-7FBD-4540-AD2C-3F506EB7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3BDBE-246C-47FD-A9B9-BD09D5C5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4AE16-03E6-4E73-8614-A3B9F164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C0DA4F9-CC59-4BF6-A7BB-C0C885A084A9}"/>
              </a:ext>
            </a:extLst>
          </p:cNvPr>
          <p:cNvGrpSpPr/>
          <p:nvPr/>
        </p:nvGrpSpPr>
        <p:grpSpPr>
          <a:xfrm>
            <a:off x="3152417" y="2153429"/>
            <a:ext cx="2003484" cy="1088835"/>
            <a:chOff x="2968461" y="4511616"/>
            <a:chExt cx="2003484" cy="108883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B731981-BEDD-4B8E-9142-604A46FE4478}"/>
                </a:ext>
              </a:extLst>
            </p:cNvPr>
            <p:cNvSpPr txBox="1"/>
            <p:nvPr/>
          </p:nvSpPr>
          <p:spPr>
            <a:xfrm>
              <a:off x="2968461" y="4511616"/>
              <a:ext cx="1001742" cy="369332"/>
            </a:xfrm>
            <a:prstGeom prst="rect">
              <a:avLst/>
            </a:prstGeom>
            <a:noFill/>
            <a:ln w="28575">
              <a:solidFill>
                <a:srgbClr val="0033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操作码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DCA0ED-4948-4BA8-A8D6-110087D7F528}"/>
                </a:ext>
              </a:extLst>
            </p:cNvPr>
            <p:cNvSpPr txBox="1"/>
            <p:nvPr/>
          </p:nvSpPr>
          <p:spPr>
            <a:xfrm>
              <a:off x="3970203" y="4511616"/>
              <a:ext cx="1001742" cy="369332"/>
            </a:xfrm>
            <a:prstGeom prst="rect">
              <a:avLst/>
            </a:prstGeom>
            <a:noFill/>
            <a:ln w="28575">
              <a:solidFill>
                <a:srgbClr val="0033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操作数</a:t>
              </a:r>
            </a:p>
          </p:txBody>
        </p:sp>
        <p:sp>
          <p:nvSpPr>
            <p:cNvPr id="11" name="左大括号 10">
              <a:extLst>
                <a:ext uri="{FF2B5EF4-FFF2-40B4-BE49-F238E27FC236}">
                  <a16:creationId xmlns:a16="http://schemas.microsoft.com/office/drawing/2014/main" id="{F39D3F24-4E96-4AE1-8C92-F280262F7608}"/>
                </a:ext>
              </a:extLst>
            </p:cNvPr>
            <p:cNvSpPr/>
            <p:nvPr/>
          </p:nvSpPr>
          <p:spPr>
            <a:xfrm rot="16200000">
              <a:off x="3827867" y="4486985"/>
              <a:ext cx="284672" cy="1203595"/>
            </a:xfrm>
            <a:prstGeom prst="leftBrace">
              <a:avLst/>
            </a:prstGeom>
            <a:ln w="28575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ADE0910-79A8-4B03-9911-4A980E22ACE6}"/>
                </a:ext>
              </a:extLst>
            </p:cNvPr>
            <p:cNvSpPr txBox="1"/>
            <p:nvPr/>
          </p:nvSpPr>
          <p:spPr>
            <a:xfrm>
              <a:off x="3641374" y="5231119"/>
              <a:ext cx="657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指令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1005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5F470C5-B77B-4E5F-B6F6-5409C5D3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向量与堆栈数据表示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19565B9-F466-4B44-ACA6-FBFA13B9B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、向量数据表示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</a:rPr>
              <a:t>向量：指具有</a:t>
            </a:r>
            <a:r>
              <a:rPr kumimoji="1" lang="en-US" altLang="zh-CN" dirty="0">
                <a:latin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Times New Roman" panose="02020603050405020304" pitchFamily="18" charset="0"/>
              </a:rPr>
              <a:t>个数据的数组，所有数据的性质相同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向量数据表示能为向量、数组数据结构的实现和快速运算提供更好的硬件支持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具有向量数据表示的机器称为向量机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382E05-1339-49C5-89AC-ADCB03BE2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996D55-10E5-41F0-9D9D-F534836A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8E650B-E968-48FF-AE60-A86B5EA1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558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E4B3663-8A53-4597-B7CA-7B69DA06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+5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    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=10,11,…,1000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A6B81C-6B1E-4B08-A329-2859EE10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8DDF3F-68F9-4929-8150-AF7101EB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7909D-04CB-4B34-91ED-5F71F5B6F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5ABE73-8950-47ED-98D6-042FF8312ED4}"/>
              </a:ext>
            </a:extLst>
          </p:cNvPr>
          <p:cNvSpPr/>
          <p:nvPr/>
        </p:nvSpPr>
        <p:spPr>
          <a:xfrm>
            <a:off x="323528" y="1747666"/>
            <a:ext cx="8363272" cy="3362668"/>
          </a:xfrm>
          <a:prstGeom prst="rect">
            <a:avLst/>
          </a:prstGeom>
          <a:solidFill>
            <a:srgbClr val="A0CF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779639-C7E8-4AFD-844F-6C930493B08A}"/>
              </a:ext>
            </a:extLst>
          </p:cNvPr>
          <p:cNvSpPr/>
          <p:nvPr/>
        </p:nvSpPr>
        <p:spPr>
          <a:xfrm>
            <a:off x="323528" y="1747666"/>
            <a:ext cx="8363272" cy="3362668"/>
          </a:xfrm>
          <a:prstGeom prst="rect">
            <a:avLst/>
          </a:prstGeom>
          <a:solidFill>
            <a:srgbClr val="A0CF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A1CCD2-3DE4-4D0D-A9C0-F35ABC34CA79}"/>
              </a:ext>
            </a:extLst>
          </p:cNvPr>
          <p:cNvSpPr txBox="1"/>
          <p:nvPr/>
        </p:nvSpPr>
        <p:spPr>
          <a:xfrm>
            <a:off x="501522" y="1747666"/>
            <a:ext cx="34926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语言程序：</a:t>
            </a:r>
            <a:endParaRPr lang="en-US" altLang="zh-CN" sz="2400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for (</a:t>
            </a:r>
            <a:r>
              <a:rPr lang="en-US" altLang="zh-CN" sz="2400" b="1" dirty="0" err="1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=10; </a:t>
            </a:r>
            <a:r>
              <a:rPr lang="en-US" altLang="zh-CN" sz="2400" b="1" dirty="0" err="1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&lt;=1000; </a:t>
            </a:r>
            <a:r>
              <a:rPr lang="en-US" altLang="zh-CN" sz="2400" b="1" dirty="0" err="1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++)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C[</a:t>
            </a:r>
            <a:r>
              <a:rPr lang="en-US" altLang="zh-CN" sz="2400" b="1" dirty="0" err="1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] = A[i+5] + B[</a:t>
            </a:r>
            <a:r>
              <a:rPr lang="en-US" altLang="zh-CN" sz="2400" b="1" dirty="0" err="1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</a:p>
          <a:p>
            <a:endParaRPr lang="zh-CN" altLang="en-US" b="1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DEAADB-4FBB-437D-9EA2-4514E1E9205D}"/>
              </a:ext>
            </a:extLst>
          </p:cNvPr>
          <p:cNvSpPr txBox="1"/>
          <p:nvPr/>
        </p:nvSpPr>
        <p:spPr>
          <a:xfrm>
            <a:off x="4067944" y="1750841"/>
            <a:ext cx="4176464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b="1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在具有向量、数组数据表示的向量处理机上，只需用一条如下的向量加法指令</a:t>
            </a:r>
            <a:r>
              <a:rPr lang="zh-CN" altLang="en-US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 </a:t>
            </a:r>
          </a:p>
        </p:txBody>
      </p:sp>
      <p:graphicFrame>
        <p:nvGraphicFramePr>
          <p:cNvPr id="12" name="Group 17">
            <a:extLst>
              <a:ext uri="{FF2B5EF4-FFF2-40B4-BE49-F238E27FC236}">
                <a16:creationId xmlns:a16="http://schemas.microsoft.com/office/drawing/2014/main" id="{7552C99C-34A8-4B63-BB8E-9DE67A3B0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117624"/>
              </p:ext>
            </p:extLst>
          </p:nvPr>
        </p:nvGraphicFramePr>
        <p:xfrm>
          <a:off x="4325143" y="3822183"/>
          <a:ext cx="3919264" cy="704416"/>
        </p:xfrm>
        <a:graphic>
          <a:graphicData uri="http://schemas.openxmlformats.org/drawingml/2006/table">
            <a:tbl>
              <a:tblPr/>
              <a:tblGrid>
                <a:gridCol w="979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44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向量加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向量参数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向量参数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向量参数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69C8E28-4D6B-4531-B5BA-7BECD6F8AFB4}"/>
              </a:ext>
            </a:extLst>
          </p:cNvPr>
          <p:cNvCxnSpPr/>
          <p:nvPr/>
        </p:nvCxnSpPr>
        <p:spPr>
          <a:xfrm>
            <a:off x="3851920" y="1747666"/>
            <a:ext cx="0" cy="33626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730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17480C-4902-440A-BC11-29D50140B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</a:rPr>
              <a:t>向量数据通常用基地址，长度和位移量三个参量表示，其中对于指令，操作向量的起始地址</a:t>
            </a:r>
            <a:r>
              <a:rPr kumimoji="1" lang="en-US" altLang="zh-CN" dirty="0">
                <a:latin typeface="Times New Roman" panose="02020603050405020304" pitchFamily="18" charset="0"/>
              </a:rPr>
              <a:t>=</a:t>
            </a:r>
            <a:r>
              <a:rPr kumimoji="1" lang="zh-CN" altLang="en-US" dirty="0">
                <a:latin typeface="Times New Roman" panose="02020603050405020304" pitchFamily="18" charset="0"/>
              </a:rPr>
              <a:t>基址</a:t>
            </a:r>
            <a:r>
              <a:rPr kumimoji="1" lang="en-US" altLang="zh-CN" dirty="0">
                <a:latin typeface="Times New Roman" panose="02020603050405020304" pitchFamily="18" charset="0"/>
              </a:rPr>
              <a:t>+</a:t>
            </a:r>
            <a:r>
              <a:rPr kumimoji="1" lang="zh-CN" altLang="en-US" dirty="0">
                <a:latin typeface="Times New Roman" panose="02020603050405020304" pitchFamily="18" charset="0"/>
              </a:rPr>
              <a:t>位移量，操作向量有效长度</a:t>
            </a:r>
            <a:r>
              <a:rPr kumimoji="1" lang="en-US" altLang="zh-CN" dirty="0">
                <a:latin typeface="Times New Roman" panose="02020603050405020304" pitchFamily="18" charset="0"/>
              </a:rPr>
              <a:t>=</a:t>
            </a:r>
            <a:r>
              <a:rPr kumimoji="1" lang="zh-CN" altLang="en-US" dirty="0">
                <a:latin typeface="Times New Roman" panose="02020603050405020304" pitchFamily="18" charset="0"/>
              </a:rPr>
              <a:t>向量长度</a:t>
            </a:r>
            <a:r>
              <a:rPr kumimoji="1" lang="en-US" altLang="zh-CN" dirty="0">
                <a:latin typeface="Times New Roman" panose="02020603050405020304" pitchFamily="18" charset="0"/>
              </a:rPr>
              <a:t>-</a:t>
            </a:r>
            <a:r>
              <a:rPr kumimoji="1" lang="zh-CN" altLang="en-US" dirty="0">
                <a:latin typeface="Times New Roman" panose="02020603050405020304" pitchFamily="18" charset="0"/>
              </a:rPr>
              <a:t>位移量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720C1A-5FD0-48DA-9B79-B210A1B31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3FFF33-EFC4-4B10-B61E-6401B702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007AF5-7367-4D93-A53A-EE8125B3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39" name="Picture 46">
            <a:extLst>
              <a:ext uri="{FF2B5EF4-FFF2-40B4-BE49-F238E27FC236}">
                <a16:creationId xmlns:a16="http://schemas.microsoft.com/office/drawing/2014/main" id="{EF7C39FC-2A6E-4219-9580-65F550F91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3401219"/>
            <a:ext cx="3276600" cy="12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8">
            <a:extLst>
              <a:ext uri="{FF2B5EF4-FFF2-40B4-BE49-F238E27FC236}">
                <a16:creationId xmlns:a16="http://schemas.microsoft.com/office/drawing/2014/main" id="{2F8FEE74-D426-4923-9A5D-C0F95962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5179557"/>
            <a:ext cx="2971800" cy="34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6514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74BBD2-7064-4B2E-98B6-FB17B3076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、堆栈数据表示</a:t>
            </a:r>
            <a:endParaRPr lang="en-US" altLang="zh-CN" dirty="0"/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堆栈表示：栈顶指针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地址</a:t>
            </a:r>
            <a:r>
              <a:rPr lang="en-US" altLang="zh-CN" dirty="0">
                <a:latin typeface="宋体" panose="02010600030101010101" pitchFamily="2" charset="-122"/>
              </a:rPr>
              <a:t>) + </a:t>
            </a:r>
            <a:r>
              <a:rPr lang="zh-CN" altLang="en-US" dirty="0">
                <a:latin typeface="宋体" panose="02010600030101010101" pitchFamily="2" charset="-122"/>
              </a:rPr>
              <a:t>堆栈数组</a:t>
            </a:r>
            <a:endParaRPr lang="en-US" altLang="zh-CN" dirty="0">
              <a:latin typeface="宋体" panose="02010600030101010101" pitchFamily="2" charset="-122"/>
            </a:endParaRP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有堆栈数据表示的机器称为堆栈机器。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一般通用寄存器型机器对堆栈数据结构实现的支持是较差的。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堆栈操作用的机器指令数少，功能单一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堆栈置于存储器内，访问堆栈的速度低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735EBF-B323-4DA8-A9E5-2BB88D21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E3FCE-0D91-4D45-B58A-94FC31E9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E5876F-B181-4969-982B-043DECDB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0708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43911C-4FB9-4731-A372-D67F7A94E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60000"/>
              </a:lnSpc>
              <a:spcBef>
                <a:spcPct val="50000"/>
              </a:spcBef>
              <a:defRPr/>
            </a:pPr>
            <a:r>
              <a:rPr lang="zh-CN" altLang="en-US" dirty="0">
                <a:latin typeface="宋体" pitchFamily="2" charset="-122"/>
              </a:rPr>
              <a:t>堆栈机器的优势：</a:t>
            </a:r>
            <a:endParaRPr lang="en-US" altLang="zh-CN" dirty="0">
              <a:latin typeface="宋体" pitchFamily="2" charset="-122"/>
            </a:endParaRPr>
          </a:p>
          <a:p>
            <a:pPr lvl="1">
              <a:lnSpc>
                <a:spcPct val="160000"/>
              </a:lnSpc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accent5">
                    <a:lumMod val="25000"/>
                  </a:schemeClr>
                </a:solidFill>
                <a:latin typeface="宋体" pitchFamily="2" charset="-122"/>
              </a:rPr>
              <a:t>增加高速寄存器，组成硬件堆栈，提高堆栈访问的速度</a:t>
            </a:r>
          </a:p>
          <a:p>
            <a:pPr lvl="1">
              <a:lnSpc>
                <a:spcPct val="160000"/>
              </a:lnSpc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accent5">
                    <a:lumMod val="25000"/>
                  </a:schemeClr>
                </a:solidFill>
                <a:latin typeface="宋体" pitchFamily="2" charset="-122"/>
              </a:rPr>
              <a:t>指令功能增强，可以直接对堆栈数据进行运算                 </a:t>
            </a:r>
          </a:p>
          <a:p>
            <a:pPr lvl="1">
              <a:lnSpc>
                <a:spcPct val="160000"/>
              </a:lnSpc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accent5">
                    <a:lumMod val="25000"/>
                  </a:schemeClr>
                </a:solidFill>
                <a:latin typeface="宋体" pitchFamily="2" charset="-122"/>
              </a:rPr>
              <a:t>支持高级语言的编译</a:t>
            </a:r>
          </a:p>
          <a:p>
            <a:pPr lvl="1">
              <a:lnSpc>
                <a:spcPct val="160000"/>
              </a:lnSpc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accent5">
                    <a:lumMod val="25000"/>
                  </a:schemeClr>
                </a:solidFill>
                <a:latin typeface="宋体" pitchFamily="2" charset="-122"/>
              </a:rPr>
              <a:t>支持子程序的嵌套和递归调用</a:t>
            </a:r>
          </a:p>
          <a:p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785BE1-500C-463F-BDC8-D935BD74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4EEF29-BDA4-4AC7-94A6-A7EFC4D4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556F5E-55C8-481F-BFAB-B947C961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228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755B95D-D480-438D-A928-608E5060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从计算机存储和处理信息的角度讨论了常见数据类型如整数、浮点数的表示方法和处理方式。还讨论了向量数据类型和堆栈数据类型的表示方法。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E4AD04A-897B-4BE7-8F5D-1C1D08F7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884BD-2806-4059-99AC-D34A5BD2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CB2D99-E5EC-49A6-9607-204B8E25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62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3B0B7-B180-45D2-80C7-82525E858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各类型数据的表示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无符号整数</a:t>
            </a:r>
            <a:r>
              <a:rPr lang="en-US" altLang="zh-CN" dirty="0"/>
              <a:t>:  (8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、</a:t>
            </a:r>
            <a:r>
              <a:rPr lang="en-US" altLang="zh-CN" dirty="0"/>
              <a:t>32</a:t>
            </a:r>
            <a:r>
              <a:rPr lang="zh-CN" altLang="en-US" dirty="0"/>
              <a:t>、</a:t>
            </a:r>
            <a:r>
              <a:rPr lang="en-US" altLang="zh-CN" dirty="0"/>
              <a:t>64…)</a:t>
            </a:r>
            <a:r>
              <a:rPr lang="zh-CN" altLang="en-US" dirty="0"/>
              <a:t>位二进制位向量。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字符</a:t>
            </a:r>
            <a:r>
              <a:rPr lang="en-US" altLang="zh-CN" dirty="0"/>
              <a:t>:  </a:t>
            </a:r>
            <a:r>
              <a:rPr lang="zh-CN" altLang="en-US" dirty="0"/>
              <a:t>字符编码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ASCII(8</a:t>
            </a:r>
            <a:r>
              <a:rPr lang="zh-CN" altLang="en-US" dirty="0"/>
              <a:t>位</a:t>
            </a:r>
            <a:r>
              <a:rPr lang="en-US" altLang="zh-CN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Unicode(16/32</a:t>
            </a:r>
            <a:r>
              <a:rPr lang="zh-CN" altLang="en-US" dirty="0"/>
              <a:t>位</a:t>
            </a:r>
            <a:r>
              <a:rPr lang="en-US" altLang="zh-CN" dirty="0"/>
              <a:t>)…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符号整数</a:t>
            </a:r>
            <a:r>
              <a:rPr lang="en-US" altLang="zh-CN" dirty="0"/>
              <a:t>:  </a:t>
            </a:r>
            <a:r>
              <a:rPr lang="zh-CN" altLang="en-US" dirty="0"/>
              <a:t>由</a:t>
            </a:r>
            <a:r>
              <a:rPr lang="en-US" altLang="zh-CN" dirty="0"/>
              <a:t>(8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、</a:t>
            </a:r>
            <a:r>
              <a:rPr lang="en-US" altLang="zh-CN" dirty="0"/>
              <a:t>32</a:t>
            </a:r>
            <a:r>
              <a:rPr lang="zh-CN" altLang="en-US" dirty="0"/>
              <a:t>、</a:t>
            </a:r>
            <a:r>
              <a:rPr lang="en-US" altLang="zh-CN" dirty="0"/>
              <a:t>64 …)</a:t>
            </a:r>
            <a:r>
              <a:rPr lang="zh-CN" altLang="en-US" dirty="0"/>
              <a:t>位二进制位向 量编码。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B3864E-BF76-440E-926F-30516D222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E95C1-3B0F-467E-B04C-97CD06D8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A8A06-5B99-4F02-B905-03507B2C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7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3E8AD-E7D5-4312-A6DB-47478784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二、信息的存储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0A7E38-B435-460E-AA1D-D8ABF196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A8EF-2CD4-4FDE-A47B-8259BB437F06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37D921-7485-4596-AA9C-9BFAF5BE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西北大学 软件学院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83855-35BC-45AD-AFD5-07DA2368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ECEEE-0B0C-4847-BC36-879BD099159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7E973B94-2F96-4891-BAF9-39423697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、计算机内部信息的存储方式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）以字节为单位组织，每个字节具有唯一地址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）所有可能的地址集合称为虚拟地址空间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）每个字节由</a:t>
            </a:r>
            <a:r>
              <a:rPr lang="en-US" altLang="zh-CN" dirty="0"/>
              <a:t>8</a:t>
            </a:r>
            <a:r>
              <a:rPr lang="zh-CN" altLang="en-US" dirty="0"/>
              <a:t>个二进制位构成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AD15F38-5A27-4B11-8E36-B0FA55812AB7}"/>
              </a:ext>
            </a:extLst>
          </p:cNvPr>
          <p:cNvGrpSpPr/>
          <p:nvPr/>
        </p:nvGrpSpPr>
        <p:grpSpPr>
          <a:xfrm>
            <a:off x="1626439" y="2857890"/>
            <a:ext cx="5736567" cy="2009214"/>
            <a:chOff x="1604514" y="3064434"/>
            <a:chExt cx="5736567" cy="2009214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7ED61DA-1F99-4DAE-B303-E602A4E01A06}"/>
                </a:ext>
              </a:extLst>
            </p:cNvPr>
            <p:cNvCxnSpPr>
              <a:cxnSpLocks/>
            </p:cNvCxnSpPr>
            <p:nvPr/>
          </p:nvCxnSpPr>
          <p:spPr>
            <a:xfrm>
              <a:off x="1604514" y="3441939"/>
              <a:ext cx="5710687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65EFC66-19FE-4BDB-AB85-80DB959A3722}"/>
                </a:ext>
              </a:extLst>
            </p:cNvPr>
            <p:cNvCxnSpPr>
              <a:cxnSpLocks/>
            </p:cNvCxnSpPr>
            <p:nvPr/>
          </p:nvCxnSpPr>
          <p:spPr>
            <a:xfrm>
              <a:off x="1613140" y="4017939"/>
              <a:ext cx="572794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2E4AFD5-AE3F-4A41-BB73-0F1D2FB3765A}"/>
                </a:ext>
              </a:extLst>
            </p:cNvPr>
            <p:cNvCxnSpPr>
              <a:cxnSpLocks/>
            </p:cNvCxnSpPr>
            <p:nvPr/>
          </p:nvCxnSpPr>
          <p:spPr>
            <a:xfrm>
              <a:off x="2096220" y="3458286"/>
              <a:ext cx="0" cy="576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95252F7-55C5-4519-A95E-9FE54B7AEBFA}"/>
                </a:ext>
              </a:extLst>
            </p:cNvPr>
            <p:cNvCxnSpPr>
              <a:cxnSpLocks/>
            </p:cNvCxnSpPr>
            <p:nvPr/>
          </p:nvCxnSpPr>
          <p:spPr>
            <a:xfrm>
              <a:off x="3244611" y="3441939"/>
              <a:ext cx="0" cy="576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538794E-B70A-47E5-A73D-5BCDF0F514F8}"/>
                </a:ext>
              </a:extLst>
            </p:cNvPr>
            <p:cNvCxnSpPr>
              <a:cxnSpLocks/>
            </p:cNvCxnSpPr>
            <p:nvPr/>
          </p:nvCxnSpPr>
          <p:spPr>
            <a:xfrm>
              <a:off x="4405224" y="3441939"/>
              <a:ext cx="0" cy="576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0F4D5F9-0975-4C51-9EDB-6E48C89E3008}"/>
                </a:ext>
              </a:extLst>
            </p:cNvPr>
            <p:cNvCxnSpPr>
              <a:cxnSpLocks/>
            </p:cNvCxnSpPr>
            <p:nvPr/>
          </p:nvCxnSpPr>
          <p:spPr>
            <a:xfrm>
              <a:off x="5543910" y="3441939"/>
              <a:ext cx="0" cy="576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E302C43-0544-4E7A-B342-BAAC89E91B07}"/>
                </a:ext>
              </a:extLst>
            </p:cNvPr>
            <p:cNvCxnSpPr>
              <a:cxnSpLocks/>
            </p:cNvCxnSpPr>
            <p:nvPr/>
          </p:nvCxnSpPr>
          <p:spPr>
            <a:xfrm>
              <a:off x="6636230" y="3458286"/>
              <a:ext cx="0" cy="576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C48AAF1-7EEB-415B-A84A-30C82FA1B873}"/>
                </a:ext>
              </a:extLst>
            </p:cNvPr>
            <p:cNvSpPr txBox="1"/>
            <p:nvPr/>
          </p:nvSpPr>
          <p:spPr>
            <a:xfrm>
              <a:off x="1613140" y="3458332"/>
              <a:ext cx="32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033CC"/>
                  </a:solidFill>
                </a:rPr>
                <a:t>…</a:t>
              </a:r>
              <a:endParaRPr lang="zh-CN" altLang="en-US" sz="2400" dirty="0">
                <a:solidFill>
                  <a:srgbClr val="0033CC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55CFB5F-324E-4055-A159-AC1CA682FD19}"/>
                </a:ext>
              </a:extLst>
            </p:cNvPr>
            <p:cNvSpPr txBox="1"/>
            <p:nvPr/>
          </p:nvSpPr>
          <p:spPr>
            <a:xfrm>
              <a:off x="6824756" y="3425593"/>
              <a:ext cx="32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033CC"/>
                  </a:solidFill>
                </a:rPr>
                <a:t>…</a:t>
              </a:r>
              <a:endParaRPr lang="zh-CN" altLang="en-US" sz="2400" dirty="0">
                <a:solidFill>
                  <a:srgbClr val="0033CC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ADC6236-51DC-4CE2-8A8C-7F2098DEFA97}"/>
                </a:ext>
              </a:extLst>
            </p:cNvPr>
            <p:cNvSpPr txBox="1"/>
            <p:nvPr/>
          </p:nvSpPr>
          <p:spPr>
            <a:xfrm>
              <a:off x="2313655" y="3081931"/>
              <a:ext cx="76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0x100</a:t>
              </a: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C5F0077-12B8-4874-87E8-58A2630323C9}"/>
                </a:ext>
              </a:extLst>
            </p:cNvPr>
            <p:cNvSpPr txBox="1"/>
            <p:nvPr/>
          </p:nvSpPr>
          <p:spPr>
            <a:xfrm>
              <a:off x="3444456" y="3064434"/>
              <a:ext cx="76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0x101</a:t>
              </a: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E7E878E-DF76-4A0B-9E7C-6FFDBB53E03C}"/>
                </a:ext>
              </a:extLst>
            </p:cNvPr>
            <p:cNvSpPr txBox="1"/>
            <p:nvPr/>
          </p:nvSpPr>
          <p:spPr>
            <a:xfrm>
              <a:off x="4566744" y="3064434"/>
              <a:ext cx="76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0x102</a:t>
              </a:r>
              <a:endParaRPr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BEF5FFF-D59F-44E3-AD43-B93E2B658BF3}"/>
                </a:ext>
              </a:extLst>
            </p:cNvPr>
            <p:cNvSpPr txBox="1"/>
            <p:nvPr/>
          </p:nvSpPr>
          <p:spPr>
            <a:xfrm>
              <a:off x="5702468" y="3072607"/>
              <a:ext cx="76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0x103</a:t>
              </a:r>
              <a:endParaRPr lang="zh-CN" altLang="en-US" dirty="0"/>
            </a:p>
          </p:txBody>
        </p:sp>
        <p:sp>
          <p:nvSpPr>
            <p:cNvPr id="40" name="右大括号 39">
              <a:extLst>
                <a:ext uri="{FF2B5EF4-FFF2-40B4-BE49-F238E27FC236}">
                  <a16:creationId xmlns:a16="http://schemas.microsoft.com/office/drawing/2014/main" id="{D5F783FC-97A5-4969-AF79-9419242A7A67}"/>
                </a:ext>
              </a:extLst>
            </p:cNvPr>
            <p:cNvSpPr/>
            <p:nvPr/>
          </p:nvSpPr>
          <p:spPr>
            <a:xfrm rot="16200000" flipH="1">
              <a:off x="4333234" y="1929544"/>
              <a:ext cx="279124" cy="5063712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041163C-498B-48FE-AC52-A3713304FC50}"/>
                </a:ext>
              </a:extLst>
            </p:cNvPr>
            <p:cNvSpPr txBox="1"/>
            <p:nvPr/>
          </p:nvSpPr>
          <p:spPr>
            <a:xfrm>
              <a:off x="2777211" y="4704316"/>
              <a:ext cx="437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虚拟地址空间（</a:t>
              </a:r>
              <a:r>
                <a:rPr lang="en-US" altLang="zh-CN" dirty="0"/>
                <a:t>Virtual Address  Space)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2219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7314</TotalTime>
  <Words>4014</Words>
  <Application>Microsoft Office PowerPoint</Application>
  <PresentationFormat>全屏显示(4:3)</PresentationFormat>
  <Paragraphs>962</Paragraphs>
  <Slides>75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102" baseType="lpstr">
      <vt:lpstr>Gill Sans</vt:lpstr>
      <vt:lpstr>Monaco</vt:lpstr>
      <vt:lpstr>PingFangSC-Regular</vt:lpstr>
      <vt:lpstr>等线</vt:lpstr>
      <vt:lpstr>等线 Light</vt:lpstr>
      <vt:lpstr>黑体</vt:lpstr>
      <vt:lpstr>楷体</vt:lpstr>
      <vt:lpstr>隶书</vt:lpstr>
      <vt:lpstr>宋体</vt:lpstr>
      <vt:lpstr>Arial</vt:lpstr>
      <vt:lpstr>Arial Narrow</vt:lpstr>
      <vt:lpstr>Arial Narrow Bold</vt:lpstr>
      <vt:lpstr>Calibri</vt:lpstr>
      <vt:lpstr>Calibri Bold Italic</vt:lpstr>
      <vt:lpstr>Calibri Italic</vt:lpstr>
      <vt:lpstr>Calibri Light</vt:lpstr>
      <vt:lpstr>Courier New</vt:lpstr>
      <vt:lpstr>Courier New Bold</vt:lpstr>
      <vt:lpstr>Courier New Bold Italic</vt:lpstr>
      <vt:lpstr>Helvetica</vt:lpstr>
      <vt:lpstr>Times</vt:lpstr>
      <vt:lpstr>Times New Roman</vt:lpstr>
      <vt:lpstr>Wingdings</vt:lpstr>
      <vt:lpstr>Wingdings 2</vt:lpstr>
      <vt:lpstr>Office 主题​​</vt:lpstr>
      <vt:lpstr>自定义设计方案</vt:lpstr>
      <vt:lpstr>Document</vt:lpstr>
      <vt:lpstr>软件设计与体系结构</vt:lpstr>
      <vt:lpstr>第二章  信息的表示和处理</vt:lpstr>
      <vt:lpstr>内容提要</vt:lpstr>
      <vt:lpstr>PowerPoint 演示文稿</vt:lpstr>
      <vt:lpstr>数的表示方法 </vt:lpstr>
      <vt:lpstr>PowerPoint 演示文稿</vt:lpstr>
      <vt:lpstr>一、指令中的信息</vt:lpstr>
      <vt:lpstr>PowerPoint 演示文稿</vt:lpstr>
      <vt:lpstr>二、信息的存储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三、整数表示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四、整数运算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五、浮点数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向量与堆栈数据表示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软件设计与体系结构</dc:title>
  <dc:creator>xie qianru</dc:creator>
  <cp:lastModifiedBy>Maxbao</cp:lastModifiedBy>
  <cp:revision>71</cp:revision>
  <dcterms:created xsi:type="dcterms:W3CDTF">2021-08-30T09:51:37Z</dcterms:created>
  <dcterms:modified xsi:type="dcterms:W3CDTF">2023-11-05T16:53:54Z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2023-11-05T16:17:20Z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767d9d23-86e1-443f-b911-b06abf3f921b</vt:lpwstr>
  </property>
  <property fmtid="{D5CDD505-2E9C-101B-9397-08002B2CF9AE}" pid="7" name="MSIP_Label_defa4170-0d19-0005-0004-bc88714345d2_ActionId">
    <vt:lpwstr>235fd024-2540-480b-aa45-7e85d3b79a85</vt:lpwstr>
  </property>
  <property fmtid="{D5CDD505-2E9C-101B-9397-08002B2CF9AE}" pid="8" name="MSIP_Label_defa4170-0d19-0005-0004-bc88714345d2_ContentBits">
    <vt:lpwstr>0</vt:lpwstr>
  </property>
</Properties>
</file>